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4" r:id="rId3"/>
    <p:sldId id="276" r:id="rId4"/>
    <p:sldId id="258" r:id="rId5"/>
    <p:sldId id="256" r:id="rId6"/>
    <p:sldId id="279" r:id="rId7"/>
    <p:sldId id="278" r:id="rId8"/>
    <p:sldId id="273" r:id="rId9"/>
    <p:sldId id="280" r:id="rId10"/>
    <p:sldId id="267" r:id="rId11"/>
    <p:sldId id="265" r:id="rId12"/>
    <p:sldId id="271" r:id="rId13"/>
    <p:sldId id="270" r:id="rId14"/>
    <p:sldId id="269" r:id="rId15"/>
    <p:sldId id="286" r:id="rId16"/>
    <p:sldId id="281" r:id="rId17"/>
    <p:sldId id="28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082956-1D6D-47DF-9ACB-17C5E0A71C61}" type="datetimeFigureOut">
              <a:rPr lang="en-US" smtClean="0"/>
              <a:pPr/>
              <a:t>12/09/2023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12/09/2023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12/09/2023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12/09/2023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82956-1D6D-47DF-9ACB-17C5E0A71C61}" type="datetimeFigureOut">
              <a:rPr lang="en-US" smtClean="0"/>
              <a:pPr/>
              <a:t>12/09/2023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082956-1D6D-47DF-9ACB-17C5E0A71C61}" type="datetimeFigureOut">
              <a:rPr lang="en-US" smtClean="0"/>
              <a:pPr/>
              <a:t>12/09/2023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082956-1D6D-47DF-9ACB-17C5E0A71C61}" type="datetimeFigureOut">
              <a:rPr lang="en-US" smtClean="0"/>
              <a:pPr/>
              <a:t>12/09/2023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082956-1D6D-47DF-9ACB-17C5E0A71C61}" type="datetimeFigureOut">
              <a:rPr lang="en-US" smtClean="0"/>
              <a:pPr/>
              <a:t>12/09/2023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82956-1D6D-47DF-9ACB-17C5E0A71C61}" type="datetimeFigureOut">
              <a:rPr lang="en-US" smtClean="0"/>
              <a:pPr/>
              <a:t>12/09/2023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82956-1D6D-47DF-9ACB-17C5E0A71C61}" type="datetimeFigureOut">
              <a:rPr lang="en-US" smtClean="0"/>
              <a:pPr/>
              <a:t>12/09/2023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82956-1D6D-47DF-9ACB-17C5E0A71C61}" type="datetimeFigureOut">
              <a:rPr lang="en-US" smtClean="0"/>
              <a:pPr/>
              <a:t>12/09/2023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82956-1D6D-47DF-9ACB-17C5E0A71C61}" type="datetimeFigureOut">
              <a:rPr lang="en-US" smtClean="0"/>
              <a:pPr/>
              <a:t>12/09/2023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F6254-2992-4CC1-98DE-6008967544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file:///D:\DE%20HSG\MOT%20SO%20BANG%20HANG%20SO%20VAT%20LI.doc"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228600"/>
            <a:ext cx="3352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mj-lt"/>
              </a:rPr>
              <a:t>ĐẶT VẤN ĐỀ</a:t>
            </a:r>
            <a:endParaRPr lang="en-US" sz="3200" b="1">
              <a:solidFill>
                <a:srgbClr val="FF0000"/>
              </a:solidFill>
              <a:latin typeface="+mj-lt"/>
            </a:endParaRPr>
          </a:p>
        </p:txBody>
      </p:sp>
      <p:sp>
        <p:nvSpPr>
          <p:cNvPr id="5" name="Rectangle 4"/>
          <p:cNvSpPr/>
          <p:nvPr/>
        </p:nvSpPr>
        <p:spPr>
          <a:xfrm>
            <a:off x="0" y="1219200"/>
            <a:ext cx="9144000" cy="2862322"/>
          </a:xfrm>
          <a:prstGeom prst="rect">
            <a:avLst/>
          </a:prstGeom>
        </p:spPr>
        <p:txBody>
          <a:bodyPr wrap="square">
            <a:spAutoFit/>
          </a:bodyPr>
          <a:lstStyle/>
          <a:p>
            <a:r>
              <a:rPr lang="vi-VN" sz="3600" dirty="0">
                <a:latin typeface="+mj-lt"/>
              </a:rPr>
              <a:t>Trong đời sống, ta thường nói sắt nặng hơn nhôm. Nói như thế  đúng vì họ đang nói tới khối lượng riêng của sắt lớn hơn khối lượng riêng của nhôm. Để trả lời được câu hỏi, ta cần so sánh khối lượng riêng của sắt và nhôm.</a:t>
            </a:r>
            <a:endParaRPr lang="en-US" sz="3600" dirty="0">
              <a:latin typeface="+mj-lt"/>
            </a:endParaRPr>
          </a:p>
        </p:txBody>
      </p:sp>
      <p:sp>
        <p:nvSpPr>
          <p:cNvPr id="6" name="Cloud Callout 5"/>
          <p:cNvSpPr/>
          <p:nvPr/>
        </p:nvSpPr>
        <p:spPr>
          <a:xfrm>
            <a:off x="0" y="990600"/>
            <a:ext cx="8991600" cy="38100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dirty="0">
                <a:latin typeface="+mj-lt"/>
              </a:rPr>
              <a:t>Trong đời sống, ta thường nói sắt nặng hơn nhôm. Nói như thế có đúng không? Làm thế nào để trả lời câu hỏi này?</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plus(in)">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hung viền PowerPoint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2289" name="Rectangle 1"/>
          <p:cNvSpPr>
            <a:spLocks noChangeArrowheads="1"/>
          </p:cNvSpPr>
          <p:nvPr/>
        </p:nvSpPr>
        <p:spPr bwMode="auto">
          <a:xfrm>
            <a:off x="1447800" y="1066800"/>
            <a:ext cx="6629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Tỉ</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giữa</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khối</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thể</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tích</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thỏi</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sắt</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nhôm</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đồng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là</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khác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nhau</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tỉ</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a:t>
            </a:r>
            <a:r>
              <a:rPr kumimoji="0" lang="vi-VN"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a:t>
            </a:r>
            <a:r>
              <a:rPr kumimoji="0" lang="en-US"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đồng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lớn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hơn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tỉ</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a:t>
            </a:r>
            <a:r>
              <a:rPr kumimoji="0" lang="vi-VN"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sắt</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lớn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hơn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tỉ</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a:t>
            </a:r>
            <a:r>
              <a:rPr kumimoji="0" lang="vi-VN"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Vcủa</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nhôm</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1371600" y="3581400"/>
            <a:ext cx="1781257" cy="584775"/>
          </a:xfrm>
          <a:prstGeom prst="rect">
            <a:avLst/>
          </a:prstGeom>
        </p:spPr>
        <p:txBody>
          <a:bodyPr wrap="none">
            <a:spAutoFit/>
          </a:bodyPr>
          <a:lstStyle/>
          <a:p>
            <a:r>
              <a:rPr lang="vi-VN" sz="3200">
                <a:solidFill>
                  <a:srgbClr val="FF0000"/>
                </a:solidFill>
                <a:latin typeface="Times New Roman" pitchFamily="18" charset="0"/>
                <a:ea typeface="Times New Roman" pitchFamily="18" charset="0"/>
                <a:cs typeface="Times New Roman" pitchFamily="18" charset="0"/>
              </a:rPr>
              <a:t>N</a:t>
            </a:r>
            <a:r>
              <a:rPr lang="en-US" sz="3200">
                <a:solidFill>
                  <a:srgbClr val="FF0000"/>
                </a:solidFill>
                <a:latin typeface="Times New Roman" pitchFamily="18" charset="0"/>
                <a:ea typeface="Times New Roman" pitchFamily="18" charset="0"/>
                <a:cs typeface="Times New Roman" pitchFamily="18" charset="0"/>
              </a:rPr>
              <a:t>hận xét </a:t>
            </a:r>
            <a:endParaRPr lang="en-US" sz="3200"/>
          </a:p>
        </p:txBody>
      </p:sp>
      <p:sp>
        <p:nvSpPr>
          <p:cNvPr id="5" name="Rectangle 4"/>
          <p:cNvSpPr/>
          <p:nvPr/>
        </p:nvSpPr>
        <p:spPr>
          <a:xfrm>
            <a:off x="1143000" y="4038600"/>
            <a:ext cx="8001000" cy="1077218"/>
          </a:xfrm>
          <a:prstGeom prst="rect">
            <a:avLst/>
          </a:prstGeom>
        </p:spPr>
        <p:txBody>
          <a:bodyPr wrap="square">
            <a:spAutoFit/>
          </a:bodyPr>
          <a:lstStyle/>
          <a:p>
            <a:r>
              <a:rPr lang="vi-VN" sz="3200" dirty="0">
                <a:solidFill>
                  <a:srgbClr val="FF0000"/>
                </a:solidFill>
                <a:latin typeface="Times New Roman" pitchFamily="18" charset="0"/>
                <a:ea typeface="Times New Roman" pitchFamily="18" charset="0"/>
                <a:cs typeface="Times New Roman" pitchFamily="18" charset="0"/>
              </a:rPr>
              <a:t>Với cùng một loại vật liệu tỉ số m/v là không đổi</a:t>
            </a:r>
            <a:r>
              <a:rPr lang="en-US" sz="3200" dirty="0">
                <a:solidFill>
                  <a:srgbClr val="FF0000"/>
                </a:solidFill>
                <a:latin typeface="Times New Roman" pitchFamily="18" charset="0"/>
                <a:ea typeface="Times New Roman" pitchFamily="18" charset="0"/>
                <a:cs typeface="Times New Roman" pitchFamily="18" charset="0"/>
              </a:rPr>
              <a:t>.</a:t>
            </a:r>
            <a:endParaRPr lang="en-US" sz="3200" dirty="0"/>
          </a:p>
        </p:txBody>
      </p:sp>
      <p:sp>
        <p:nvSpPr>
          <p:cNvPr id="6" name="Rectangle 5"/>
          <p:cNvSpPr/>
          <p:nvPr/>
        </p:nvSpPr>
        <p:spPr>
          <a:xfrm>
            <a:off x="1066800" y="5029200"/>
            <a:ext cx="7086600" cy="1077218"/>
          </a:xfrm>
          <a:prstGeom prst="rect">
            <a:avLst/>
          </a:prstGeom>
        </p:spPr>
        <p:txBody>
          <a:bodyPr wrap="square">
            <a:spAutoFit/>
          </a:bodyPr>
          <a:lstStyle/>
          <a:p>
            <a:r>
              <a:rPr lang="vi-VN" sz="3200" dirty="0">
                <a:solidFill>
                  <a:srgbClr val="FF0000"/>
                </a:solidFill>
                <a:latin typeface="Times New Roman" pitchFamily="18" charset="0"/>
                <a:ea typeface="Times New Roman" pitchFamily="18" charset="0"/>
                <a:cs typeface="Times New Roman" pitchFamily="18" charset="0"/>
              </a:rPr>
              <a:t>Với các vật liệu khác nhau, tỉ số m/v là khác nhau</a:t>
            </a:r>
            <a:r>
              <a:rPr lang="en-US" sz="3200" dirty="0">
                <a:solidFill>
                  <a:srgbClr val="FF0000"/>
                </a:solidFill>
                <a:latin typeface="Times New Roman" pitchFamily="18" charset="0"/>
                <a:ea typeface="Times New Roman" pitchFamily="18" charset="0"/>
                <a:cs typeface="Times New Roman" pitchFamily="18" charset="0"/>
              </a:rPr>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blinds(horizontal)">
                                      <p:cBhvr>
                                        <p:cTn id="7" dur="500"/>
                                        <p:tgtEl>
                                          <p:spTgt spid="122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1265" name="Rectangle 1"/>
          <p:cNvSpPr>
            <a:spLocks noChangeArrowheads="1"/>
          </p:cNvSpPr>
          <p:nvPr/>
        </p:nvSpPr>
        <p:spPr bwMode="auto">
          <a:xfrm>
            <a:off x="1143000" y="762000"/>
            <a:ext cx="803938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II. Khối lượng riêng, đơn vị khối lượng riêng</a:t>
            </a:r>
            <a:endParaRPr kumimoji="0" lang="en-US" sz="3200" b="0" i="0" u="none" strike="noStrike" cap="none" normalizeH="0" baseline="0">
              <a:ln>
                <a:noFill/>
              </a:ln>
              <a:solidFill>
                <a:srgbClr val="FF0000"/>
              </a:solidFill>
              <a:effectLst/>
              <a:latin typeface="Times New Roman" pitchFamily="18" charset="0"/>
              <a:cs typeface="Times New Roman" pitchFamily="18" charset="0"/>
            </a:endParaRPr>
          </a:p>
        </p:txBody>
      </p:sp>
      <p:sp>
        <p:nvSpPr>
          <p:cNvPr id="11266" name="Rectangle 2"/>
          <p:cNvSpPr>
            <a:spLocks noChangeArrowheads="1"/>
          </p:cNvSpPr>
          <p:nvPr/>
        </p:nvSpPr>
        <p:spPr bwMode="auto">
          <a:xfrm>
            <a:off x="1143000" y="1219200"/>
            <a:ext cx="8001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Khối</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riêng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một</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cho</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ta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biết</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khối</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một</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đơn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vị</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thể</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tích</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đó</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1267" name="Picture 3" descr="DKjKD1dL3G6Wm1sIPeS1RbcX_4k824mL4ZOTsZOq7FrDSqDoDXjTAygWMFU97KoDYN8l15mMJnrWU0bqIVJTxec1Zu4oA2dRR2DEQBVzU431w99qYcKutFO2kVxuvWbwz2xI0FTxi7PJm0NwSGPDuQ"/>
          <p:cNvPicPr>
            <a:picLocks noChangeAspect="1" noChangeArrowheads="1"/>
          </p:cNvPicPr>
          <p:nvPr/>
        </p:nvPicPr>
        <p:blipFill>
          <a:blip r:embed="rId3" cstate="print"/>
          <a:srcRect/>
          <a:stretch>
            <a:fillRect/>
          </a:stretch>
        </p:blipFill>
        <p:spPr bwMode="auto">
          <a:xfrm>
            <a:off x="914400" y="2209800"/>
            <a:ext cx="1447800" cy="1263535"/>
          </a:xfrm>
          <a:prstGeom prst="rect">
            <a:avLst/>
          </a:prstGeom>
          <a:noFill/>
          <a:ln w="9525">
            <a:noFill/>
            <a:miter lim="800000"/>
            <a:headEnd/>
            <a:tailEnd/>
          </a:ln>
        </p:spPr>
      </p:pic>
      <p:sp>
        <p:nvSpPr>
          <p:cNvPr id="11268" name="Rectangle 4"/>
          <p:cNvSpPr>
            <a:spLocks noChangeArrowheads="1"/>
          </p:cNvSpPr>
          <p:nvPr/>
        </p:nvSpPr>
        <p:spPr bwMode="auto">
          <a:xfrm>
            <a:off x="4114800" y="3352800"/>
            <a:ext cx="461972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 là thể tích của vật liệu.</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7" name="Rectangle 6"/>
          <p:cNvSpPr/>
          <p:nvPr/>
        </p:nvSpPr>
        <p:spPr>
          <a:xfrm>
            <a:off x="2438400" y="2286000"/>
            <a:ext cx="1798890" cy="584775"/>
          </a:xfrm>
          <a:prstGeom prst="rect">
            <a:avLst/>
          </a:prstGeom>
        </p:spPr>
        <p:txBody>
          <a:bodyPr wrap="none">
            <a:spAutoFit/>
          </a:bodyPr>
          <a:lstStyle/>
          <a:p>
            <a:pPr lvl="0" algn="just" fontAlgn="base">
              <a:spcBef>
                <a:spcPct val="0"/>
              </a:spcBef>
              <a:spcAft>
                <a:spcPct val="0"/>
              </a:spcAft>
            </a:pPr>
            <a:r>
              <a:rPr lang="en-US" sz="3200">
                <a:latin typeface="Times New Roman" pitchFamily="18" charset="0"/>
                <a:ea typeface="Times New Roman" pitchFamily="18" charset="0"/>
                <a:cs typeface="Times New Roman" pitchFamily="18" charset="0"/>
              </a:rPr>
              <a:t>Trong đó:</a:t>
            </a:r>
          </a:p>
        </p:txBody>
      </p:sp>
      <p:sp>
        <p:nvSpPr>
          <p:cNvPr id="8" name="Rectangle 7"/>
          <p:cNvSpPr/>
          <p:nvPr/>
        </p:nvSpPr>
        <p:spPr>
          <a:xfrm>
            <a:off x="4114800" y="2286000"/>
            <a:ext cx="4160113" cy="584775"/>
          </a:xfrm>
          <a:prstGeom prst="rect">
            <a:avLst/>
          </a:prstGeom>
        </p:spPr>
        <p:txBody>
          <a:bodyPr wrap="none">
            <a:spAutoFit/>
          </a:bodyPr>
          <a:lstStyle/>
          <a:p>
            <a:pPr lvl="0" algn="just" eaLnBrk="0" fontAlgn="base" hangingPunct="0">
              <a:spcBef>
                <a:spcPct val="0"/>
              </a:spcBef>
              <a:spcAft>
                <a:spcPct val="0"/>
              </a:spcAft>
            </a:pPr>
            <a:r>
              <a:rPr lang="en-US" sz="3200">
                <a:latin typeface="Times New Roman" pitchFamily="18" charset="0"/>
                <a:ea typeface="Times New Roman" pitchFamily="18" charset="0"/>
                <a:cs typeface="Times New Roman" pitchFamily="18" charset="0"/>
              </a:rPr>
              <a:t>+ D là khối lượng riêng.</a:t>
            </a:r>
          </a:p>
        </p:txBody>
      </p:sp>
      <p:sp>
        <p:nvSpPr>
          <p:cNvPr id="9" name="Rectangle 8"/>
          <p:cNvSpPr/>
          <p:nvPr/>
        </p:nvSpPr>
        <p:spPr>
          <a:xfrm>
            <a:off x="4114800" y="2819400"/>
            <a:ext cx="5232523" cy="584775"/>
          </a:xfrm>
          <a:prstGeom prst="rect">
            <a:avLst/>
          </a:prstGeom>
        </p:spPr>
        <p:txBody>
          <a:bodyPr wrap="none">
            <a:spAutoFit/>
          </a:bodyPr>
          <a:lstStyle/>
          <a:p>
            <a:pPr lvl="0" algn="just" eaLnBrk="0" fontAlgn="base" hangingPunct="0">
              <a:spcBef>
                <a:spcPct val="0"/>
              </a:spcBef>
              <a:spcAft>
                <a:spcPct val="0"/>
              </a:spcAft>
            </a:pPr>
            <a:r>
              <a:rPr lang="en-US" sz="3200">
                <a:latin typeface="Times New Roman" pitchFamily="18" charset="0"/>
                <a:ea typeface="Times New Roman" pitchFamily="18" charset="0"/>
                <a:cs typeface="Times New Roman" pitchFamily="18" charset="0"/>
              </a:rPr>
              <a:t>+ m là khối lượng của vật liệu.</a:t>
            </a:r>
          </a:p>
        </p:txBody>
      </p:sp>
      <p:sp>
        <p:nvSpPr>
          <p:cNvPr id="11269" name="Rectangle 5"/>
          <p:cNvSpPr>
            <a:spLocks noChangeArrowheads="1"/>
          </p:cNvSpPr>
          <p:nvPr/>
        </p:nvSpPr>
        <p:spPr bwMode="auto">
          <a:xfrm>
            <a:off x="914401" y="3962400"/>
            <a:ext cx="7696199"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Đơn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vị</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thường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dùng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khối</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riêng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là</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vi-VN"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kg/m</a:t>
            </a:r>
            <a:r>
              <a:rPr kumimoji="0" lang="en-US" sz="32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g/cm</a:t>
            </a:r>
            <a:r>
              <a:rPr kumimoji="0" lang="en-US" sz="32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hoặc</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g/mL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kg/m</a:t>
            </a:r>
            <a:r>
              <a:rPr kumimoji="0" lang="en-US" sz="32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0,001 g/cm</a:t>
            </a:r>
            <a:r>
              <a:rPr kumimoji="0" lang="en-US" sz="32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3</a:t>
            </a:r>
            <a:endPar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g/cm</a:t>
            </a:r>
            <a:r>
              <a:rPr kumimoji="0" lang="en-US" sz="32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1 g/ml</a:t>
            </a: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Effect transition="in" filter="blinds(horizontal)">
                                      <p:cBhvr>
                                        <p:cTn id="7" dur="500"/>
                                        <p:tgtEl>
                                          <p:spTgt spid="1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6">
                                            <p:txEl>
                                              <p:pRg st="0" end="0"/>
                                            </p:txEl>
                                          </p:spTgt>
                                        </p:tgtEl>
                                        <p:attrNameLst>
                                          <p:attrName>style.visibility</p:attrName>
                                        </p:attrNameLst>
                                      </p:cBhvr>
                                      <p:to>
                                        <p:strVal val="visible"/>
                                      </p:to>
                                    </p:set>
                                    <p:anim calcmode="lin" valueType="num">
                                      <p:cBhvr additive="base">
                                        <p:cTn id="12"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plus(in)">
                                      <p:cBhvr>
                                        <p:cTn id="18" dur="2000"/>
                                        <p:tgtEl>
                                          <p:spTgt spid="11267"/>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plus(in)">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11268"/>
                                        </p:tgtEl>
                                        <p:attrNameLst>
                                          <p:attrName>style.visibility</p:attrName>
                                        </p:attrNameLst>
                                      </p:cBhvr>
                                      <p:to>
                                        <p:strVal val="visible"/>
                                      </p:to>
                                    </p:set>
                                    <p:animEffect transition="in" filter="plus(in)">
                                      <p:cBhvr>
                                        <p:cTn id="38" dur="2000"/>
                                        <p:tgtEl>
                                          <p:spTgt spid="1126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269"/>
                                        </p:tgtEl>
                                        <p:attrNameLst>
                                          <p:attrName>style.visibility</p:attrName>
                                        </p:attrNameLst>
                                      </p:cBhvr>
                                      <p:to>
                                        <p:strVal val="visible"/>
                                      </p:to>
                                    </p:set>
                                    <p:animEffect transition="in" filter="blinds(horizontal)">
                                      <p:cBhvr>
                                        <p:cTn id="43"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8" grpId="0"/>
      <p:bldP spid="9" grpId="0"/>
      <p:bldP spid="112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7" name="Rectangle 1"/>
          <p:cNvSpPr>
            <a:spLocks noChangeArrowheads="1"/>
          </p:cNvSpPr>
          <p:nvPr/>
        </p:nvSpPr>
        <p:spPr bwMode="auto">
          <a:xfrm>
            <a:off x="0" y="0"/>
            <a:ext cx="867256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Khối lượng riêng của một số chất ở nhiệt độ phòng.</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pic>
        <p:nvPicPr>
          <p:cNvPr id="9218" name="Picture 2" descr="gRVUgLV-0K50WPXQPVA-N31ot7AnOhMAkOPvGtn0W1JXNvCinocLBY4lG6Uq71X33T8gcG9QHJS6hRuqa3ie3svHhSf-jUKc9jnJyTWvyFCnLg0bN11zD-My1Ws0Z1I6ezCd4quGwlPyd-1TDpx6sA"/>
          <p:cNvPicPr>
            <a:picLocks noChangeAspect="1" noChangeArrowheads="1"/>
          </p:cNvPicPr>
          <p:nvPr/>
        </p:nvPicPr>
        <p:blipFill>
          <a:blip r:embed="rId2"/>
          <a:srcRect/>
          <a:stretch>
            <a:fillRect/>
          </a:stretch>
        </p:blipFill>
        <p:spPr bwMode="auto">
          <a:xfrm>
            <a:off x="0" y="762000"/>
            <a:ext cx="8991600" cy="4495800"/>
          </a:xfrm>
          <a:prstGeom prst="rect">
            <a:avLst/>
          </a:prstGeom>
          <a:noFill/>
          <a:ln w="9525">
            <a:noFill/>
            <a:miter lim="800000"/>
            <a:headEnd/>
            <a:tailEnd/>
          </a:ln>
        </p:spPr>
      </p:pic>
      <p:sp>
        <p:nvSpPr>
          <p:cNvPr id="9219" name="Rectangle 3"/>
          <p:cNvSpPr>
            <a:spLocks noChangeArrowheads="1"/>
          </p:cNvSpPr>
          <p:nvPr/>
        </p:nvSpPr>
        <p:spPr bwMode="auto">
          <a:xfrm>
            <a:off x="0" y="53340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người</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ta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còn</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sử</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dụng</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đại</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khác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trọng</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riêng</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để</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nói</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tới</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một</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nặng</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hay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nhẹ</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hơn</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hlinkClick r:id="rId3" action="ppaction://hlinkfile"/>
              </a:rPr>
              <a:t>khác.</a:t>
            </a: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blinds(horizontal)">
                                      <p:cBhvr>
                                        <p:cTn id="7" dur="500"/>
                                        <p:tgtEl>
                                          <p:spTgt spid="9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linds(horizont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9219">
                                            <p:txEl>
                                              <p:pRg st="0" end="0"/>
                                            </p:txEl>
                                          </p:spTgt>
                                        </p:tgtEl>
                                        <p:attrNameLst>
                                          <p:attrName>style.visibility</p:attrName>
                                        </p:attrNameLst>
                                      </p:cBhvr>
                                      <p:to>
                                        <p:strVal val="visible"/>
                                      </p:to>
                                    </p:set>
                                    <p:animEffect transition="in" filter="plus(in)">
                                      <p:cBhvr>
                                        <p:cTn id="17"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Trọng lượng của một mét khối một chất gọi là trọng lượng riêng d của chất đó.</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228600" y="1066800"/>
            <a:ext cx="2117887" cy="584775"/>
          </a:xfrm>
          <a:prstGeom prst="rect">
            <a:avLst/>
          </a:prstGeom>
        </p:spPr>
        <p:txBody>
          <a:bodyPr wrap="none">
            <a:spAutoFit/>
          </a:bodyPr>
          <a:lstStyle/>
          <a:p>
            <a:r>
              <a:rPr lang="en-US" sz="3200">
                <a:latin typeface="Times New Roman" pitchFamily="18" charset="0"/>
                <a:cs typeface="Times New Roman" pitchFamily="18" charset="0"/>
              </a:rPr>
              <a:t>Công thức: </a:t>
            </a:r>
          </a:p>
        </p:txBody>
      </p:sp>
      <p:pic>
        <p:nvPicPr>
          <p:cNvPr id="8194" name="Picture 2" descr="m6EsLHgoc689GEZSvetk_7hvW31Lhr5WWhO9-p5mL5IFWzHA2f_yemPkcT37DfbAc0wCiJrymtFH1xFqUOOC5mLBAa0YlaTktAaX4FhXDSgy7vyNGCz0Ln1waBHJqh6aBxErCQnCytacbD3hF3ga_A"/>
          <p:cNvPicPr>
            <a:picLocks noChangeAspect="1" noChangeArrowheads="1"/>
          </p:cNvPicPr>
          <p:nvPr/>
        </p:nvPicPr>
        <p:blipFill>
          <a:blip r:embed="rId2" cstate="print"/>
          <a:srcRect/>
          <a:stretch>
            <a:fillRect/>
          </a:stretch>
        </p:blipFill>
        <p:spPr bwMode="auto">
          <a:xfrm>
            <a:off x="2209800" y="914400"/>
            <a:ext cx="1143000" cy="1119673"/>
          </a:xfrm>
          <a:prstGeom prst="rect">
            <a:avLst/>
          </a:prstGeom>
          <a:noFill/>
          <a:ln w="9525">
            <a:noFill/>
            <a:miter lim="800000"/>
            <a:headEnd/>
            <a:tailEnd/>
          </a:ln>
        </p:spPr>
      </p:pic>
      <p:sp>
        <p:nvSpPr>
          <p:cNvPr id="8195" name="Rectangle 3"/>
          <p:cNvSpPr>
            <a:spLocks noChangeArrowheads="1"/>
          </p:cNvSpPr>
          <p:nvPr/>
        </p:nvSpPr>
        <p:spPr bwMode="auto">
          <a:xfrm>
            <a:off x="1981200" y="3200400"/>
            <a:ext cx="6553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d là trọng lượng riêng (N/m</a:t>
            </a:r>
            <a:r>
              <a:rPr kumimoji="0" lang="en-US" sz="3200" b="0" i="0" u="none" strike="noStrike" cap="none" normalizeH="0" baseline="30000">
                <a:ln>
                  <a:noFill/>
                </a:ln>
                <a:solidFill>
                  <a:srgbClr val="00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0" y="2057400"/>
            <a:ext cx="1901483" cy="584775"/>
          </a:xfrm>
          <a:prstGeom prst="rect">
            <a:avLst/>
          </a:prstGeom>
        </p:spPr>
        <p:txBody>
          <a:bodyPr wrap="none">
            <a:spAutoFit/>
          </a:bodyPr>
          <a:lstStyle/>
          <a:p>
            <a:r>
              <a:rPr lang="en-US" sz="3200">
                <a:solidFill>
                  <a:srgbClr val="000000"/>
                </a:solidFill>
                <a:latin typeface="Times New Roman" pitchFamily="18" charset="0"/>
                <a:ea typeface="Times New Roman" pitchFamily="18" charset="0"/>
                <a:cs typeface="Times New Roman" pitchFamily="18" charset="0"/>
              </a:rPr>
              <a:t>Trong đó:</a:t>
            </a:r>
            <a:r>
              <a:rPr lang="vi-VN" sz="3200">
                <a:solidFill>
                  <a:srgbClr val="222222"/>
                </a:solidFill>
                <a:latin typeface="Times New Roman" pitchFamily="18" charset="0"/>
                <a:ea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7" name="Rectangle 6"/>
          <p:cNvSpPr/>
          <p:nvPr/>
        </p:nvSpPr>
        <p:spPr>
          <a:xfrm>
            <a:off x="1828800" y="2057400"/>
            <a:ext cx="3938066" cy="584775"/>
          </a:xfrm>
          <a:prstGeom prst="rect">
            <a:avLst/>
          </a:prstGeom>
        </p:spPr>
        <p:txBody>
          <a:bodyPr wrap="none">
            <a:spAutoFit/>
          </a:bodyPr>
          <a:lstStyle/>
          <a:p>
            <a:pPr lvl="0"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 P là trọng lượng (N).</a:t>
            </a:r>
            <a:endParaRPr lang="en-US" sz="3200">
              <a:latin typeface="Times New Roman" pitchFamily="18" charset="0"/>
              <a:ea typeface="Times New Roman" pitchFamily="18" charset="0"/>
              <a:cs typeface="Times New Roman" pitchFamily="18" charset="0"/>
            </a:endParaRPr>
          </a:p>
        </p:txBody>
      </p:sp>
      <p:sp>
        <p:nvSpPr>
          <p:cNvPr id="8" name="Rectangle 7"/>
          <p:cNvSpPr/>
          <p:nvPr/>
        </p:nvSpPr>
        <p:spPr>
          <a:xfrm>
            <a:off x="1905000" y="2667000"/>
            <a:ext cx="3454344" cy="584775"/>
          </a:xfrm>
          <a:prstGeom prst="rect">
            <a:avLst/>
          </a:prstGeom>
        </p:spPr>
        <p:txBody>
          <a:bodyPr wrap="none">
            <a:spAutoFit/>
          </a:bodyPr>
          <a:lstStyle/>
          <a:p>
            <a:pPr lvl="0"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 V là thể tích (m</a:t>
            </a:r>
            <a:r>
              <a:rPr lang="en-US" sz="3200" baseline="30000">
                <a:solidFill>
                  <a:srgbClr val="000000"/>
                </a:solidFill>
                <a:latin typeface="Times New Roman" pitchFamily="18" charset="0"/>
                <a:ea typeface="Times New Roman" pitchFamily="18" charset="0"/>
                <a:cs typeface="Times New Roman" pitchFamily="18" charset="0"/>
              </a:rPr>
              <a:t>3</a:t>
            </a:r>
            <a:r>
              <a:rPr lang="en-US" sz="3200">
                <a:solidFill>
                  <a:srgbClr val="000000"/>
                </a:solidFill>
                <a:latin typeface="Times New Roman" pitchFamily="18" charset="0"/>
                <a:ea typeface="Times New Roman" pitchFamily="18" charset="0"/>
                <a:cs typeface="Times New Roman" pitchFamily="18" charset="0"/>
              </a:rPr>
              <a:t>).</a:t>
            </a:r>
            <a:endParaRPr lang="en-US" sz="3200">
              <a:latin typeface="Times New Roman" pitchFamily="18" charset="0"/>
              <a:ea typeface="Times New Roman" pitchFamily="18" charset="0"/>
              <a:cs typeface="Times New Roman" pitchFamily="18" charset="0"/>
            </a:endParaRPr>
          </a:p>
        </p:txBody>
      </p:sp>
      <p:pic>
        <p:nvPicPr>
          <p:cNvPr id="8196" name="Picture 4" descr="ZGJCBQVEf77ZxgC4PXwswdgKaDyYC8bSGkRXYfuO-3inF8oSALXuGKr9yiMmbCXCF0Z7eJM2zC5XPV6J6nRdueTbuKMvGdxj8jhDMAO1xNRyZwqO3i_KhjUH1GWvcsCJnW8CivuIm2yIsfaQ9NARFw"/>
          <p:cNvPicPr>
            <a:picLocks noChangeAspect="1" noChangeArrowheads="1"/>
          </p:cNvPicPr>
          <p:nvPr/>
        </p:nvPicPr>
        <p:blipFill>
          <a:blip r:embed="rId3" cstate="print"/>
          <a:srcRect/>
          <a:stretch>
            <a:fillRect/>
          </a:stretch>
        </p:blipFill>
        <p:spPr bwMode="auto">
          <a:xfrm>
            <a:off x="381000" y="3733800"/>
            <a:ext cx="2133600" cy="609600"/>
          </a:xfrm>
          <a:prstGeom prst="rect">
            <a:avLst/>
          </a:prstGeom>
          <a:noFill/>
          <a:ln w="9525">
            <a:noFill/>
            <a:miter lim="800000"/>
            <a:headEnd/>
            <a:tailEnd/>
          </a:ln>
        </p:spPr>
      </p:pic>
      <p:sp>
        <p:nvSpPr>
          <p:cNvPr id="10" name="Rectangle 9"/>
          <p:cNvSpPr/>
          <p:nvPr/>
        </p:nvSpPr>
        <p:spPr>
          <a:xfrm>
            <a:off x="0" y="4343400"/>
            <a:ext cx="9144000" cy="1077218"/>
          </a:xfrm>
          <a:prstGeom prst="rect">
            <a:avLst/>
          </a:prstGeom>
        </p:spPr>
        <p:txBody>
          <a:bodyPr wrap="square">
            <a:spAutoFit/>
          </a:bodyPr>
          <a:lstStyle/>
          <a:p>
            <a:r>
              <a:rPr lang="en-US" sz="3200">
                <a:latin typeface="Times New Roman" pitchFamily="18" charset="0"/>
                <a:cs typeface="Times New Roman" pitchFamily="18" charset="0"/>
              </a:rPr>
              <a:t>Như vậy, ta cũng có thể dựa vào trọng lượng riêng của vật liệu để so sánh các vật liệu (nặng, nhẹ).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linds(horizontal)">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plus(in)">
                                      <p:cBhvr>
                                        <p:cTn id="17" dur="20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slide(fromBottom)">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plus(in)">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5"/>
                                        </p:tgtEl>
                                        <p:attrNameLst>
                                          <p:attrName>style.visibility</p:attrName>
                                        </p:attrNameLst>
                                      </p:cBhvr>
                                      <p:to>
                                        <p:strVal val="visible"/>
                                      </p:to>
                                    </p:set>
                                    <p:animEffect transition="in" filter="fade">
                                      <p:cBhvr>
                                        <p:cTn id="37" dur="2000"/>
                                        <p:tgtEl>
                                          <p:spTgt spid="819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196"/>
                                        </p:tgtEl>
                                        <p:attrNameLst>
                                          <p:attrName>style.visibility</p:attrName>
                                        </p:attrNameLst>
                                      </p:cBhvr>
                                      <p:to>
                                        <p:strVal val="visible"/>
                                      </p:to>
                                    </p:set>
                                    <p:animEffect transition="in" filter="randombar(horizontal)">
                                      <p:cBhvr>
                                        <p:cTn id="42" dur="500"/>
                                        <p:tgtEl>
                                          <p:spTgt spid="8196"/>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plus(in)">
                                      <p:cBhvr>
                                        <p:cTn id="4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P spid="81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2400" y="0"/>
            <a:ext cx="8610600" cy="21336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a:latin typeface="+mj-lt"/>
              </a:rPr>
              <a:t>Dựa vào đại lượng nào,người ta nói </a:t>
            </a:r>
            <a:r>
              <a:rPr lang="vi-VN" sz="3600" dirty="0">
                <a:latin typeface="+mj-lt"/>
              </a:rPr>
              <a:t>sắt nặng </a:t>
            </a:r>
            <a:r>
              <a:rPr lang="vi-VN" sz="3600">
                <a:latin typeface="+mj-lt"/>
              </a:rPr>
              <a:t>hơn nhôm?</a:t>
            </a:r>
            <a:endParaRPr lang="en-US" sz="3600" dirty="0">
              <a:latin typeface="+mj-lt"/>
            </a:endParaRPr>
          </a:p>
        </p:txBody>
      </p:sp>
      <p:sp>
        <p:nvSpPr>
          <p:cNvPr id="5" name="Cloud 4"/>
          <p:cNvSpPr/>
          <p:nvPr/>
        </p:nvSpPr>
        <p:spPr>
          <a:xfrm>
            <a:off x="0" y="914400"/>
            <a:ext cx="9144000" cy="449580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4000">
                <a:latin typeface="Times New Roman" pitchFamily="18" charset="0"/>
                <a:cs typeface="Times New Roman" pitchFamily="18" charset="0"/>
              </a:rPr>
              <a:t>Dựa vào khối lượng riêng hoặc trọng lượng riêng,người ta nói sắt nặng hơn nhôm.</a:t>
            </a:r>
          </a:p>
          <a:p>
            <a:pPr algn="ctr"/>
            <a:r>
              <a:rPr lang="vi-VN" sz="4000">
                <a:latin typeface="Times New Roman" pitchFamily="18" charset="0"/>
                <a:cs typeface="Times New Roman" pitchFamily="18" charset="0"/>
              </a:rPr>
              <a:t>D sắt = 7800kg/</a:t>
            </a:r>
            <a:r>
              <a:rPr lang="en-US" sz="4000">
                <a:solidFill>
                  <a:schemeClr val="bg1"/>
                </a:solidFill>
                <a:latin typeface="Times New Roman" pitchFamily="18" charset="0"/>
                <a:ea typeface="Times New Roman" pitchFamily="18" charset="0"/>
                <a:cs typeface="Times New Roman" pitchFamily="18" charset="0"/>
              </a:rPr>
              <a:t>m</a:t>
            </a:r>
            <a:r>
              <a:rPr lang="en-US" sz="4000" baseline="30000">
                <a:solidFill>
                  <a:schemeClr val="bg1"/>
                </a:solidFill>
                <a:latin typeface="Times New Roman" pitchFamily="18" charset="0"/>
                <a:ea typeface="Times New Roman" pitchFamily="18" charset="0"/>
                <a:cs typeface="Times New Roman" pitchFamily="18" charset="0"/>
              </a:rPr>
              <a:t>3</a:t>
            </a:r>
            <a:endParaRPr lang="vi-VN" sz="4000" baseline="30000">
              <a:solidFill>
                <a:schemeClr val="bg1"/>
              </a:solidFill>
              <a:latin typeface="Times New Roman" pitchFamily="18" charset="0"/>
              <a:ea typeface="Times New Roman" pitchFamily="18" charset="0"/>
              <a:cs typeface="Times New Roman" pitchFamily="18" charset="0"/>
            </a:endParaRPr>
          </a:p>
          <a:p>
            <a:pPr algn="ctr"/>
            <a:r>
              <a:rPr lang="vi-VN" sz="4000" baseline="30000">
                <a:solidFill>
                  <a:schemeClr val="bg1"/>
                </a:solidFill>
                <a:latin typeface="Times New Roman" pitchFamily="18" charset="0"/>
                <a:cs typeface="Times New Roman" pitchFamily="18" charset="0"/>
              </a:rPr>
              <a:t>D nhôm</a:t>
            </a:r>
            <a:r>
              <a:rPr lang="vi-VN" sz="4000">
                <a:solidFill>
                  <a:schemeClr val="bg1"/>
                </a:solidFill>
                <a:latin typeface="Times New Roman" pitchFamily="18" charset="0"/>
                <a:cs typeface="Times New Roman" pitchFamily="18" charset="0"/>
              </a:rPr>
              <a:t>  = 2700kg/ </a:t>
            </a:r>
            <a:r>
              <a:rPr lang="en-US" sz="4000">
                <a:solidFill>
                  <a:schemeClr val="bg1"/>
                </a:solidFill>
                <a:latin typeface="Times New Roman" pitchFamily="18" charset="0"/>
                <a:ea typeface="Times New Roman" pitchFamily="18" charset="0"/>
                <a:cs typeface="Times New Roman" pitchFamily="18" charset="0"/>
              </a:rPr>
              <a:t>m</a:t>
            </a:r>
            <a:r>
              <a:rPr lang="en-US" sz="4000" baseline="30000">
                <a:solidFill>
                  <a:schemeClr val="bg1"/>
                </a:solidFill>
                <a:latin typeface="Times New Roman" pitchFamily="18" charset="0"/>
                <a:ea typeface="Times New Roman" pitchFamily="18" charset="0"/>
                <a:cs typeface="Times New Roman" pitchFamily="18" charset="0"/>
              </a:rPr>
              <a:t>3</a:t>
            </a:r>
            <a:endParaRPr lang="en-US" sz="40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4771-372F-E34D-0C06-7FE04D1613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BÀI TẬP VẬN DỤNG</a:t>
            </a:r>
          </a:p>
        </p:txBody>
      </p:sp>
      <p:sp>
        <p:nvSpPr>
          <p:cNvPr id="4" name="TextBox 3">
            <a:extLst>
              <a:ext uri="{FF2B5EF4-FFF2-40B4-BE49-F238E27FC236}">
                <a16:creationId xmlns:a16="http://schemas.microsoft.com/office/drawing/2014/main" id="{32944F27-74F3-4337-8C5B-A9DEC93F81C6}"/>
              </a:ext>
            </a:extLst>
          </p:cNvPr>
          <p:cNvSpPr txBox="1"/>
          <p:nvPr/>
        </p:nvSpPr>
        <p:spPr>
          <a:xfrm>
            <a:off x="457200" y="1295400"/>
            <a:ext cx="8458200" cy="1754326"/>
          </a:xfrm>
          <a:prstGeom prst="rect">
            <a:avLst/>
          </a:prstGeom>
          <a:noFill/>
        </p:spPr>
        <p:txBody>
          <a:bodyPr wrap="square" rtlCol="0">
            <a:spAutoFit/>
          </a:bodyPr>
          <a:lstStyle/>
          <a:p>
            <a:r>
              <a:rPr lang="en-US" sz="3600" b="0" i="0" dirty="0" err="1">
                <a:solidFill>
                  <a:srgbClr val="333333"/>
                </a:solidFill>
                <a:effectLst/>
                <a:latin typeface="Times New Roman" panose="02020603050405020304" pitchFamily="18" charset="0"/>
              </a:rPr>
              <a:t>Bài</a:t>
            </a:r>
            <a:r>
              <a:rPr lang="en-US" sz="3600" b="0" i="0" dirty="0">
                <a:solidFill>
                  <a:srgbClr val="333333"/>
                </a:solidFill>
                <a:effectLst/>
                <a:latin typeface="Times New Roman" panose="02020603050405020304" pitchFamily="18" charset="0"/>
              </a:rPr>
              <a:t> 1: </a:t>
            </a:r>
            <a:r>
              <a:rPr lang="vi-VN" sz="3600" b="0" i="0" dirty="0">
                <a:solidFill>
                  <a:srgbClr val="333333"/>
                </a:solidFill>
                <a:effectLst/>
                <a:latin typeface="Times New Roman" panose="02020603050405020304" pitchFamily="18" charset="0"/>
              </a:rPr>
              <a:t>Biết 10 lít cát có khối lượng 15 kg.</a:t>
            </a:r>
            <a:br>
              <a:rPr lang="vi-VN" sz="3600" dirty="0"/>
            </a:br>
            <a:r>
              <a:rPr lang="vi-VN" sz="3600" b="0" i="0" dirty="0">
                <a:solidFill>
                  <a:srgbClr val="333333"/>
                </a:solidFill>
                <a:effectLst/>
                <a:latin typeface="Times New Roman" panose="02020603050405020304" pitchFamily="18" charset="0"/>
              </a:rPr>
              <a:t>a) Tính thể tích của 2 tấn cát.</a:t>
            </a:r>
            <a:br>
              <a:rPr lang="vi-VN" sz="3600" dirty="0"/>
            </a:br>
            <a:r>
              <a:rPr lang="vi-VN" sz="3600" b="0" i="0" dirty="0">
                <a:solidFill>
                  <a:srgbClr val="333333"/>
                </a:solidFill>
                <a:effectLst/>
                <a:latin typeface="Times New Roman" panose="02020603050405020304" pitchFamily="18" charset="0"/>
              </a:rPr>
              <a:t>b) Tính trọng lượng của một đống cát 6m</a:t>
            </a:r>
            <a:r>
              <a:rPr lang="vi-VN" sz="3600" b="0" i="0" baseline="30000" dirty="0">
                <a:solidFill>
                  <a:srgbClr val="333333"/>
                </a:solidFill>
                <a:effectLst/>
                <a:latin typeface="Times New Roman" panose="02020603050405020304" pitchFamily="18" charset="0"/>
              </a:rPr>
              <a:t>3</a:t>
            </a:r>
            <a:endParaRPr lang="en-US" sz="3600" dirty="0"/>
          </a:p>
        </p:txBody>
      </p:sp>
      <p:sp>
        <p:nvSpPr>
          <p:cNvPr id="5" name="TextBox 4">
            <a:extLst>
              <a:ext uri="{FF2B5EF4-FFF2-40B4-BE49-F238E27FC236}">
                <a16:creationId xmlns:a16="http://schemas.microsoft.com/office/drawing/2014/main" id="{AA78F4CA-4A6F-E519-D62A-C02CE8B23F78}"/>
              </a:ext>
            </a:extLst>
          </p:cNvPr>
          <p:cNvSpPr txBox="1"/>
          <p:nvPr/>
        </p:nvSpPr>
        <p:spPr>
          <a:xfrm>
            <a:off x="457200" y="2968893"/>
            <a:ext cx="8001000" cy="3539430"/>
          </a:xfrm>
          <a:prstGeom prst="rect">
            <a:avLst/>
          </a:prstGeom>
          <a:noFill/>
        </p:spPr>
        <p:txBody>
          <a:bodyPr wrap="square" rtlCol="0">
            <a:spAutoFit/>
          </a:bodyPr>
          <a:lstStyle/>
          <a:p>
            <a:r>
              <a:rPr lang="en-US" sz="3200" b="0" i="0" dirty="0" err="1">
                <a:solidFill>
                  <a:srgbClr val="333333"/>
                </a:solidFill>
                <a:effectLst/>
                <a:latin typeface="Times New Roman" panose="02020603050405020304" pitchFamily="18" charset="0"/>
              </a:rPr>
              <a:t>Bài</a:t>
            </a:r>
            <a:r>
              <a:rPr lang="en-US" sz="3200" b="0" i="0" dirty="0">
                <a:solidFill>
                  <a:srgbClr val="333333"/>
                </a:solidFill>
                <a:effectLst/>
                <a:latin typeface="Times New Roman" panose="02020603050405020304" pitchFamily="18" charset="0"/>
              </a:rPr>
              <a:t> 2: </a:t>
            </a:r>
            <a:r>
              <a:rPr lang="vi-VN" sz="3200" b="0" i="0" dirty="0">
                <a:solidFill>
                  <a:srgbClr val="333333"/>
                </a:solidFill>
                <a:effectLst/>
                <a:latin typeface="Times New Roman" panose="02020603050405020304" pitchFamily="18" charset="0"/>
              </a:rPr>
              <a:t>Một </a:t>
            </a:r>
            <a:r>
              <a:rPr lang="en-US" sz="3200" dirty="0" err="1">
                <a:solidFill>
                  <a:srgbClr val="333333"/>
                </a:solidFill>
                <a:latin typeface="Times New Roman" panose="02020603050405020304" pitchFamily="18" charset="0"/>
              </a:rPr>
              <a:t>vật</a:t>
            </a:r>
            <a:r>
              <a:rPr lang="en-US" sz="3200" dirty="0">
                <a:solidFill>
                  <a:srgbClr val="333333"/>
                </a:solidFill>
                <a:latin typeface="Times New Roman" panose="02020603050405020304" pitchFamily="18" charset="0"/>
              </a:rPr>
              <a:t> </a:t>
            </a:r>
            <a:r>
              <a:rPr lang="en-US" sz="3200" dirty="0" err="1">
                <a:solidFill>
                  <a:srgbClr val="333333"/>
                </a:solidFill>
                <a:latin typeface="Times New Roman" panose="02020603050405020304" pitchFamily="18" charset="0"/>
              </a:rPr>
              <a:t>làm</a:t>
            </a:r>
            <a:r>
              <a:rPr lang="en-US" sz="3200" dirty="0">
                <a:solidFill>
                  <a:srgbClr val="333333"/>
                </a:solidFill>
                <a:latin typeface="Times New Roman" panose="02020603050405020304" pitchFamily="18" charset="0"/>
              </a:rPr>
              <a:t> </a:t>
            </a:r>
            <a:r>
              <a:rPr lang="en-US" sz="3200" dirty="0" err="1">
                <a:solidFill>
                  <a:srgbClr val="333333"/>
                </a:solidFill>
                <a:latin typeface="Times New Roman" panose="02020603050405020304" pitchFamily="18" charset="0"/>
              </a:rPr>
              <a:t>bằng</a:t>
            </a:r>
            <a:r>
              <a:rPr lang="en-US" sz="3200" dirty="0">
                <a:solidFill>
                  <a:srgbClr val="333333"/>
                </a:solidFill>
                <a:latin typeface="Times New Roman" panose="02020603050405020304" pitchFamily="18" charset="0"/>
              </a:rPr>
              <a:t> </a:t>
            </a:r>
            <a:r>
              <a:rPr lang="vi-VN" sz="3200" b="0" i="0" dirty="0">
                <a:solidFill>
                  <a:srgbClr val="333333"/>
                </a:solidFill>
                <a:effectLst/>
                <a:latin typeface="Times New Roman" panose="02020603050405020304" pitchFamily="18" charset="0"/>
              </a:rPr>
              <a:t>hợp kim thiếc – </a:t>
            </a:r>
            <a:r>
              <a:rPr lang="en-US" sz="3200" b="0" i="0" dirty="0">
                <a:solidFill>
                  <a:srgbClr val="333333"/>
                </a:solidFill>
                <a:effectLst/>
                <a:latin typeface="Times New Roman" panose="02020603050405020304" pitchFamily="18" charset="0"/>
              </a:rPr>
              <a:t>c</a:t>
            </a:r>
            <a:r>
              <a:rPr lang="vi-VN" sz="3200" b="0" i="0" dirty="0">
                <a:solidFill>
                  <a:srgbClr val="333333"/>
                </a:solidFill>
                <a:effectLst/>
                <a:latin typeface="Times New Roman" panose="02020603050405020304" pitchFamily="18" charset="0"/>
              </a:rPr>
              <a:t>hì có khối lượng m = 664g, khối lượng riêng  D = 8,3g/cm</a:t>
            </a:r>
            <a:r>
              <a:rPr lang="vi-VN" sz="3200" b="0" i="0" baseline="30000" dirty="0">
                <a:solidFill>
                  <a:srgbClr val="333333"/>
                </a:solidFill>
                <a:effectLst/>
                <a:latin typeface="Times New Roman" panose="02020603050405020304" pitchFamily="18" charset="0"/>
              </a:rPr>
              <a:t>3</a:t>
            </a:r>
            <a:r>
              <a:rPr lang="vi-VN" sz="3200" b="0" i="0" dirty="0">
                <a:solidFill>
                  <a:srgbClr val="333333"/>
                </a:solidFill>
                <a:effectLst/>
                <a:latin typeface="Times New Roman" panose="02020603050405020304" pitchFamily="18" charset="0"/>
              </a:rPr>
              <a:t>. Hãy xác định khối lượng của thiếc và chì trong hợp kim. Biết khối lượng riêng của thiếc là D</a:t>
            </a:r>
            <a:r>
              <a:rPr lang="vi-VN" sz="3200" b="0" i="0" baseline="-25000" dirty="0">
                <a:solidFill>
                  <a:srgbClr val="333333"/>
                </a:solidFill>
                <a:effectLst/>
                <a:latin typeface="Times New Roman" panose="02020603050405020304" pitchFamily="18" charset="0"/>
              </a:rPr>
              <a:t>1</a:t>
            </a:r>
            <a:r>
              <a:rPr lang="vi-VN" sz="3200" b="0" i="0" dirty="0">
                <a:solidFill>
                  <a:srgbClr val="333333"/>
                </a:solidFill>
                <a:effectLst/>
                <a:latin typeface="Times New Roman" panose="02020603050405020304" pitchFamily="18" charset="0"/>
              </a:rPr>
              <a:t>= 7300kg/m</a:t>
            </a:r>
            <a:r>
              <a:rPr lang="vi-VN" sz="3200" b="0" i="0" baseline="30000" dirty="0">
                <a:solidFill>
                  <a:srgbClr val="333333"/>
                </a:solidFill>
                <a:effectLst/>
                <a:latin typeface="Times New Roman" panose="02020603050405020304" pitchFamily="18" charset="0"/>
              </a:rPr>
              <a:t>3</a:t>
            </a:r>
            <a:r>
              <a:rPr lang="vi-VN" sz="3200" b="0" i="0" dirty="0">
                <a:solidFill>
                  <a:srgbClr val="333333"/>
                </a:solidFill>
                <a:effectLst/>
                <a:latin typeface="Times New Roman" panose="02020603050405020304" pitchFamily="18" charset="0"/>
              </a:rPr>
              <a:t>, của chì là D</a:t>
            </a:r>
            <a:r>
              <a:rPr lang="vi-VN" sz="3200" b="0" i="0" baseline="-25000" dirty="0">
                <a:solidFill>
                  <a:srgbClr val="333333"/>
                </a:solidFill>
                <a:effectLst/>
                <a:latin typeface="Times New Roman" panose="02020603050405020304" pitchFamily="18" charset="0"/>
              </a:rPr>
              <a:t>2</a:t>
            </a:r>
            <a:r>
              <a:rPr lang="vi-VN" sz="3200" b="0" i="0" dirty="0">
                <a:solidFill>
                  <a:srgbClr val="333333"/>
                </a:solidFill>
                <a:effectLst/>
                <a:latin typeface="Times New Roman" panose="02020603050405020304" pitchFamily="18" charset="0"/>
              </a:rPr>
              <a:t> = 11300kg/m</a:t>
            </a:r>
            <a:r>
              <a:rPr lang="vi-VN" sz="3200" b="0" i="0" baseline="30000" dirty="0">
                <a:solidFill>
                  <a:srgbClr val="333333"/>
                </a:solidFill>
                <a:effectLst/>
                <a:latin typeface="Times New Roman" panose="02020603050405020304" pitchFamily="18" charset="0"/>
              </a:rPr>
              <a:t>3</a:t>
            </a:r>
            <a:r>
              <a:rPr lang="vi-VN" sz="3200" b="0" i="0" dirty="0">
                <a:solidFill>
                  <a:srgbClr val="333333"/>
                </a:solidFill>
                <a:effectLst/>
                <a:latin typeface="Times New Roman" panose="02020603050405020304" pitchFamily="18" charset="0"/>
              </a:rPr>
              <a:t> và coi rằng thể tích của hợp kim bằng tổng thể tích các kim loại thành phần.</a:t>
            </a:r>
            <a:endParaRPr lang="en-US" sz="3200" dirty="0"/>
          </a:p>
        </p:txBody>
      </p:sp>
    </p:spTree>
    <p:extLst>
      <p:ext uri="{BB962C8B-B14F-4D97-AF65-F5344CB8AC3E}">
        <p14:creationId xmlns:p14="http://schemas.microsoft.com/office/powerpoint/2010/main" val="173838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0" y="76200"/>
            <a:ext cx="9144000" cy="27432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vi-VN" sz="3200" dirty="0">
                <a:latin typeface="Times New Roman" pitchFamily="18" charset="0"/>
                <a:cs typeface="Times New Roman" pitchFamily="18" charset="0"/>
              </a:rPr>
              <a:t>Bài tập</a:t>
            </a:r>
            <a:r>
              <a:rPr lang="en-US" sz="3200" dirty="0">
                <a:latin typeface="Times New Roman" pitchFamily="18" charset="0"/>
                <a:cs typeface="Times New Roman" pitchFamily="18" charset="0"/>
              </a:rPr>
              <a:t> 3.</a:t>
            </a:r>
            <a:r>
              <a:rPr lang="vi-VN" sz="3200" dirty="0">
                <a:latin typeface="Times New Roman" pitchFamily="18" charset="0"/>
                <a:cs typeface="Times New Roman" pitchFamily="18" charset="0"/>
              </a:rPr>
              <a:t> Một khối gang  hình hộp chữ nhật có chiều dài các cạnh tương ứng là 2cm, 3cm, 5cm  và có khối lượng 210g. Hãy tính khối lượng riêng của gang</a:t>
            </a:r>
            <a:endParaRPr lang="en-US" sz="3200" dirty="0">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123AD5C5-07A6-1FFE-5056-752C05F4FF80}"/>
              </a:ext>
            </a:extLst>
          </p:cNvPr>
          <p:cNvSpPr/>
          <p:nvPr/>
        </p:nvSpPr>
        <p:spPr>
          <a:xfrm>
            <a:off x="228600" y="3429000"/>
            <a:ext cx="8915400" cy="1569660"/>
          </a:xfrm>
          <a:prstGeom prst="rect">
            <a:avLst/>
          </a:prstGeom>
        </p:spPr>
        <p:txBody>
          <a:bodyPr wrap="square">
            <a:spAutoFit/>
          </a:bodyPr>
          <a:lstStyle/>
          <a:p>
            <a:r>
              <a:rPr lang="vi-VN" sz="3200" dirty="0">
                <a:latin typeface="Times New Roman" pitchFamily="18" charset="0"/>
                <a:cs typeface="Times New Roman" pitchFamily="18" charset="0"/>
              </a:rPr>
              <a:t>Bài tập </a:t>
            </a:r>
            <a:r>
              <a:rPr lang="en-US" sz="3200" dirty="0">
                <a:latin typeface="Times New Roman" pitchFamily="18" charset="0"/>
                <a:cs typeface="Times New Roman" pitchFamily="18" charset="0"/>
              </a:rPr>
              <a:t>4: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Thọ</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397 g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320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kg/ 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B8534A65-89E8-0E05-EF8A-E5DC991DEE24}"/>
              </a:ext>
            </a:extLst>
          </p:cNvPr>
          <p:cNvSpPr/>
          <p:nvPr/>
        </p:nvSpPr>
        <p:spPr>
          <a:xfrm>
            <a:off x="152400" y="5059740"/>
            <a:ext cx="9144000" cy="1569660"/>
          </a:xfrm>
          <a:prstGeom prst="rect">
            <a:avLst/>
          </a:prstGeom>
        </p:spPr>
        <p:txBody>
          <a:bodyPr wrap="square">
            <a:spAutoFit/>
          </a:bodyPr>
          <a:lstStyle/>
          <a:p>
            <a:r>
              <a:rPr lang="vi-VN" sz="3200" b="1" dirty="0">
                <a:latin typeface="Times New Roman" pitchFamily="18" charset="0"/>
                <a:cs typeface="Times New Roman" pitchFamily="18" charset="0"/>
              </a:rPr>
              <a:t>Bài tập</a:t>
            </a:r>
            <a:r>
              <a:rPr lang="en-US" sz="3200" b="1" dirty="0">
                <a:latin typeface="Times New Roman" pitchFamily="18" charset="0"/>
                <a:cs typeface="Times New Roman" pitchFamily="18" charset="0"/>
              </a:rPr>
              <a:t> 5:</a:t>
            </a:r>
            <a:r>
              <a:rPr lang="en-US" sz="3200" dirty="0">
                <a:latin typeface="Times New Roman" pitchFamily="18" charset="0"/>
                <a:cs typeface="Times New Roman" pitchFamily="18" charset="0"/>
              </a:rPr>
              <a:t> 1 kg </a:t>
            </a:r>
            <a:r>
              <a:rPr lang="en-US" sz="3200" dirty="0" err="1">
                <a:latin typeface="Times New Roman" pitchFamily="18" charset="0"/>
                <a:cs typeface="Times New Roman" pitchFamily="18" charset="0"/>
              </a:rPr>
              <a:t>kem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giặt</a:t>
            </a:r>
            <a:r>
              <a:rPr lang="en-US" sz="3200" dirty="0">
                <a:latin typeface="Times New Roman" pitchFamily="18" charset="0"/>
                <a:cs typeface="Times New Roman" pitchFamily="18" charset="0"/>
              </a:rPr>
              <a:t> VISO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900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giặt</a:t>
            </a:r>
            <a:r>
              <a:rPr lang="en-US" sz="3200" dirty="0">
                <a:latin typeface="Times New Roman" pitchFamily="18" charset="0"/>
                <a:cs typeface="Times New Roman" pitchFamily="18" charset="0"/>
              </a:rPr>
              <a:t> VISO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so </a:t>
            </a:r>
            <a:r>
              <a:rPr lang="en-US" sz="3200" dirty="0" err="1">
                <a:latin typeface="Times New Roman" pitchFamily="18" charset="0"/>
                <a:cs typeface="Times New Roman" pitchFamily="18" charset="0"/>
              </a:rPr>
              <a:t>sánh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linds(horizont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62103"/>
          </a:xfrm>
          <a:prstGeom prst="rect">
            <a:avLst/>
          </a:prstGeom>
        </p:spPr>
        <p:txBody>
          <a:bodyPr wrap="square">
            <a:spAutoFit/>
          </a:bodyPr>
          <a:lstStyle/>
          <a:p>
            <a:r>
              <a:rPr lang="vi-VN" sz="3200" b="1" dirty="0">
                <a:latin typeface="Times New Roman" pitchFamily="18" charset="0"/>
                <a:cs typeface="Times New Roman" pitchFamily="18" charset="0"/>
              </a:rPr>
              <a:t>Bài tập</a:t>
            </a:r>
            <a:r>
              <a:rPr lang="en-US" sz="3200" b="1" dirty="0">
                <a:latin typeface="Times New Roman" pitchFamily="18" charset="0"/>
                <a:cs typeface="Times New Roman" pitchFamily="18" charset="0"/>
              </a:rPr>
              <a:t> 6:</a:t>
            </a:r>
            <a:r>
              <a:rPr lang="en-US" sz="3200" dirty="0">
                <a:latin typeface="Times New Roman" pitchFamily="18" charset="0"/>
                <a:cs typeface="Times New Roman" pitchFamily="18" charset="0"/>
              </a:rPr>
              <a:t> Viên </a:t>
            </a:r>
            <a:r>
              <a:rPr lang="en-US" sz="3200" dirty="0" err="1">
                <a:latin typeface="Times New Roman" pitchFamily="18" charset="0"/>
                <a:cs typeface="Times New Roman" pitchFamily="18" charset="0"/>
              </a:rPr>
              <a:t>gạch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1,6 kg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1200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Viên </a:t>
            </a:r>
            <a:r>
              <a:rPr lang="en-US" sz="3200" dirty="0" err="1">
                <a:latin typeface="Times New Roman" pitchFamily="18" charset="0"/>
                <a:cs typeface="Times New Roman" pitchFamily="18" charset="0"/>
              </a:rPr>
              <a:t>gạch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192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gạch</a:t>
            </a:r>
            <a:r>
              <a:rPr lang="en-US" sz="3200" dirty="0">
                <a:latin typeface="Times New Roman" pitchFamily="18" charset="0"/>
                <a:cs typeface="Times New Roman" pitchFamily="18" charset="0"/>
              </a:rPr>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134"/>
          <p:cNvSpPr>
            <a:spLocks noChangeArrowheads="1"/>
          </p:cNvSpPr>
          <p:nvPr/>
        </p:nvSpPr>
        <p:spPr bwMode="auto">
          <a:xfrm>
            <a:off x="1600200" y="3505200"/>
            <a:ext cx="6629400" cy="1491276"/>
          </a:xfrm>
          <a:prstGeom prst="rect">
            <a:avLst/>
          </a:prstGeom>
          <a:noFill/>
          <a:ln w="9525" algn="ctr">
            <a:noFill/>
            <a:miter lim="800000"/>
            <a:headEnd/>
            <a:tailEnd/>
          </a:ln>
        </p:spPr>
        <p:txBody>
          <a:bodyPr wrap="square" lIns="135733" tIns="67867" rIns="135733" bIns="67867">
            <a:spAutoFit/>
          </a:bodyPr>
          <a:lstStyle/>
          <a:p>
            <a:pPr algn="ctr" eaLnBrk="0" hangingPunct="0"/>
            <a:r>
              <a:rPr lang="vi-VN" sz="4400" b="1" dirty="0">
                <a:solidFill>
                  <a:srgbClr val="0000FF"/>
                </a:solidFill>
                <a:latin typeface="Times New Roman" pitchFamily="18" charset="0"/>
                <a:cs typeface="Times New Roman" pitchFamily="18" charset="0"/>
              </a:rPr>
              <a:t>BÀI 13:</a:t>
            </a:r>
            <a:endParaRPr lang="en-US" sz="4400" b="1" dirty="0">
              <a:solidFill>
                <a:srgbClr val="0000FF"/>
              </a:solidFill>
              <a:latin typeface="Times New Roman" pitchFamily="18" charset="0"/>
              <a:cs typeface="Times New Roman" pitchFamily="18" charset="0"/>
            </a:endParaRPr>
          </a:p>
          <a:p>
            <a:pPr algn="ctr" eaLnBrk="0" hangingPunct="0"/>
            <a:r>
              <a:rPr lang="en-US" sz="4400" dirty="0">
                <a:solidFill>
                  <a:schemeClr val="accent2"/>
                </a:solidFill>
                <a:latin typeface="Times New Roman" pitchFamily="18" charset="0"/>
                <a:cs typeface="Times New Roman" pitchFamily="18" charset="0"/>
              </a:rPr>
              <a:t> </a:t>
            </a:r>
            <a:r>
              <a:rPr lang="vi-VN" sz="4400" b="1" dirty="0">
                <a:solidFill>
                  <a:srgbClr val="FF0000"/>
                </a:solidFill>
                <a:latin typeface="Times New Roman" pitchFamily="18" charset="0"/>
                <a:cs typeface="Times New Roman" pitchFamily="18" charset="0"/>
              </a:rPr>
              <a:t>KHỐI LƯỢNG RIÊNG</a:t>
            </a:r>
            <a:endParaRPr lang="en-US" sz="4400" b="1" dirty="0">
              <a:solidFill>
                <a:srgbClr val="FF0000"/>
              </a:solidFill>
              <a:latin typeface="Times New Roman" pitchFamily="18" charset="0"/>
              <a:cs typeface="Times New Roman" pitchFamily="18" charset="0"/>
            </a:endParaRPr>
          </a:p>
        </p:txBody>
      </p:sp>
      <p:sp>
        <p:nvSpPr>
          <p:cNvPr id="4" name="Rectangle 3"/>
          <p:cNvSpPr/>
          <p:nvPr/>
        </p:nvSpPr>
        <p:spPr>
          <a:xfrm>
            <a:off x="1524000" y="2286000"/>
            <a:ext cx="6553200" cy="1200329"/>
          </a:xfrm>
          <a:prstGeom prst="rect">
            <a:avLst/>
          </a:prstGeom>
        </p:spPr>
        <p:txBody>
          <a:bodyPr wrap="square">
            <a:spAutoFit/>
          </a:bodyPr>
          <a:lstStyle/>
          <a:p>
            <a:pPr algn="ctr" eaLnBrk="0" hangingPunct="0"/>
            <a:r>
              <a:rPr lang="vi-VN" sz="3600" b="1">
                <a:solidFill>
                  <a:srgbClr val="7030A0"/>
                </a:solidFill>
                <a:latin typeface="Times New Roman" pitchFamily="18" charset="0"/>
                <a:cs typeface="Times New Roman" pitchFamily="18" charset="0"/>
              </a:rPr>
              <a:t>CHƯƠNG 3: KHỐI LƯỢNG RIÊNG VÀ ÁP SUẤT</a:t>
            </a:r>
            <a:endParaRPr lang="en-US" sz="36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làm Slide chào hỏi 5 - Kinh nghiệm dạy họ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609600" y="1143000"/>
            <a:ext cx="1371600" cy="304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b="1">
                <a:latin typeface="+mj-lt"/>
              </a:rPr>
              <a:t>NỘI</a:t>
            </a:r>
          </a:p>
          <a:p>
            <a:pPr algn="ctr"/>
            <a:r>
              <a:rPr lang="vi-VN" sz="2800" b="1">
                <a:latin typeface="+mj-lt"/>
              </a:rPr>
              <a:t>DUNG</a:t>
            </a:r>
          </a:p>
          <a:p>
            <a:pPr algn="ctr"/>
            <a:r>
              <a:rPr lang="vi-VN" sz="2800" b="1">
                <a:latin typeface="+mj-lt"/>
              </a:rPr>
              <a:t>BÀI </a:t>
            </a:r>
          </a:p>
          <a:p>
            <a:pPr algn="ctr"/>
            <a:r>
              <a:rPr lang="vi-VN" sz="2800" b="1">
                <a:latin typeface="+mj-lt"/>
              </a:rPr>
              <a:t>HỌC</a:t>
            </a:r>
            <a:r>
              <a:rPr lang="vi-VN" b="1"/>
              <a:t> </a:t>
            </a:r>
            <a:endParaRPr lang="en-US" b="1"/>
          </a:p>
        </p:txBody>
      </p:sp>
      <p:sp>
        <p:nvSpPr>
          <p:cNvPr id="4" name="Right Arrow 3"/>
          <p:cNvSpPr/>
          <p:nvPr/>
        </p:nvSpPr>
        <p:spPr>
          <a:xfrm>
            <a:off x="1981200" y="1828800"/>
            <a:ext cx="990600" cy="4572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ight Arrow 4"/>
          <p:cNvSpPr/>
          <p:nvPr/>
        </p:nvSpPr>
        <p:spPr>
          <a:xfrm>
            <a:off x="1981200" y="3200400"/>
            <a:ext cx="990600" cy="4572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p:cNvSpPr/>
          <p:nvPr/>
        </p:nvSpPr>
        <p:spPr>
          <a:xfrm>
            <a:off x="3124200" y="1676400"/>
            <a:ext cx="419100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200">
                <a:latin typeface="+mj-lt"/>
              </a:rPr>
              <a:t>I. THÍ NGHIỆM </a:t>
            </a:r>
            <a:endParaRPr lang="en-US" sz="3200">
              <a:latin typeface="+mj-lt"/>
            </a:endParaRPr>
          </a:p>
        </p:txBody>
      </p:sp>
      <p:sp>
        <p:nvSpPr>
          <p:cNvPr id="7" name="Rectangle 6"/>
          <p:cNvSpPr/>
          <p:nvPr/>
        </p:nvSpPr>
        <p:spPr>
          <a:xfrm>
            <a:off x="3048000" y="2971800"/>
            <a:ext cx="4724400" cy="1600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3200">
                <a:solidFill>
                  <a:schemeClr val="tx1"/>
                </a:solidFill>
                <a:latin typeface="+mj-lt"/>
              </a:rPr>
              <a:t>II. KHỐI LƯỢNG RIÊNG, ĐƠN VỊ KHỐI LƯỢNG RIÊNG</a:t>
            </a:r>
            <a:endParaRPr lang="en-US" sz="320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150+ Hình Nền Slide PowerPoint Đẹp Cho Thuyết Trình | Hình nền, Thiệp, Hoa  anh đào"/>
          <p:cNvPicPr>
            <a:picLocks noChangeAspect="1" noChangeArrowheads="1"/>
          </p:cNvPicPr>
          <p:nvPr/>
        </p:nvPicPr>
        <p:blipFill>
          <a:blip r:embed="rId2"/>
          <a:srcRect/>
          <a:stretch>
            <a:fillRect/>
          </a:stretch>
        </p:blipFill>
        <p:spPr bwMode="auto">
          <a:xfrm>
            <a:off x="0" y="-1"/>
            <a:ext cx="9144000" cy="6920121"/>
          </a:xfrm>
          <a:prstGeom prst="rect">
            <a:avLst/>
          </a:prstGeom>
          <a:noFill/>
        </p:spPr>
      </p:pic>
      <p:sp>
        <p:nvSpPr>
          <p:cNvPr id="5" name="Rectangle 4"/>
          <p:cNvSpPr/>
          <p:nvPr/>
        </p:nvSpPr>
        <p:spPr>
          <a:xfrm>
            <a:off x="0" y="0"/>
            <a:ext cx="3021981" cy="646331"/>
          </a:xfrm>
          <a:prstGeom prst="rect">
            <a:avLst/>
          </a:prstGeom>
        </p:spPr>
        <p:txBody>
          <a:bodyPr wrap="none">
            <a:spAutoFit/>
          </a:bodyPr>
          <a:lstStyle/>
          <a:p>
            <a:r>
              <a:rPr lang="vi-VN" sz="3600" dirty="0">
                <a:solidFill>
                  <a:srgbClr val="FF0000"/>
                </a:solidFill>
                <a:latin typeface="+mj-lt"/>
              </a:rPr>
              <a:t>1.</a:t>
            </a:r>
            <a:r>
              <a:rPr lang="en-US" sz="3600" dirty="0" err="1">
                <a:solidFill>
                  <a:srgbClr val="FF0000"/>
                </a:solidFill>
                <a:latin typeface="Times New Roman" pitchFamily="18" charset="0"/>
                <a:cs typeface="Times New Roman" pitchFamily="18" charset="0"/>
              </a:rPr>
              <a:t>Thí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nghiệm</a:t>
            </a:r>
            <a:r>
              <a:rPr lang="en-US" sz="3600" dirty="0">
                <a:solidFill>
                  <a:srgbClr val="FF0000"/>
                </a:solidFill>
                <a:latin typeface="Times New Roman" pitchFamily="18" charset="0"/>
                <a:cs typeface="Times New Roman" pitchFamily="18" charset="0"/>
              </a:rPr>
              <a:t> 1</a:t>
            </a:r>
          </a:p>
        </p:txBody>
      </p:sp>
      <p:sp>
        <p:nvSpPr>
          <p:cNvPr id="6" name="Rectangle 5"/>
          <p:cNvSpPr/>
          <p:nvPr/>
        </p:nvSpPr>
        <p:spPr>
          <a:xfrm>
            <a:off x="0" y="533400"/>
            <a:ext cx="9144000" cy="1077218"/>
          </a:xfrm>
          <a:prstGeom prst="rect">
            <a:avLst/>
          </a:prstGeom>
        </p:spPr>
        <p:txBody>
          <a:bodyPr wrap="square">
            <a:spAutoFit/>
          </a:bodyPr>
          <a:lstStyle/>
          <a:p>
            <a:r>
              <a:rPr lang="vi-VN" sz="3200" dirty="0">
                <a:latin typeface="Times New Roman" pitchFamily="18" charset="0"/>
                <a:cs typeface="Times New Roman" pitchFamily="18" charset="0"/>
              </a:rPr>
              <a:t>Chuẩn bị: Ba thỏi sắt có thể tích lần lượt là V</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 V, V</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 2V, V</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 = 3V (Hình 13.1); cân điện tử.</a:t>
            </a:r>
            <a:endParaRPr lang="en-US" sz="3200" dirty="0">
              <a:latin typeface="Times New Roman" pitchFamily="18" charset="0"/>
              <a:cs typeface="Times New Roman" pitchFamily="18" charset="0"/>
            </a:endParaRPr>
          </a:p>
        </p:txBody>
      </p:sp>
      <p:pic>
        <p:nvPicPr>
          <p:cNvPr id="12290" name="Picture 2" descr="Thí nghiệm 1 Chuẩn bị: Ba thỏi sắt có thể tích lần lượt là V1 = V, V2 = 2V, V3 = 3V "/>
          <p:cNvPicPr>
            <a:picLocks noChangeAspect="1" noChangeArrowheads="1"/>
          </p:cNvPicPr>
          <p:nvPr/>
        </p:nvPicPr>
        <p:blipFill>
          <a:blip r:embed="rId3"/>
          <a:srcRect/>
          <a:stretch>
            <a:fillRect/>
          </a:stretch>
        </p:blipFill>
        <p:spPr bwMode="auto">
          <a:xfrm>
            <a:off x="0" y="1752600"/>
            <a:ext cx="5181600" cy="4038600"/>
          </a:xfrm>
          <a:prstGeom prst="rect">
            <a:avLst/>
          </a:prstGeom>
          <a:noFill/>
        </p:spPr>
      </p:pic>
      <p:sp>
        <p:nvSpPr>
          <p:cNvPr id="16386" name="AutoShape 2" descr="Cân diện tử shinko, độ chính xác cực cao, bảo hành 1 nă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Cân diện tử shinko, độ chính xác cực cao, bảo hành 1 nă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Cân diện tử shinko, độ chính xác cực cao, bảo hành 1 năm"/>
          <p:cNvPicPr>
            <a:picLocks noChangeAspect="1" noChangeArrowheads="1"/>
          </p:cNvPicPr>
          <p:nvPr/>
        </p:nvPicPr>
        <p:blipFill>
          <a:blip r:embed="rId4"/>
          <a:srcRect/>
          <a:stretch>
            <a:fillRect/>
          </a:stretch>
        </p:blipFill>
        <p:spPr bwMode="auto">
          <a:xfrm>
            <a:off x="5334000" y="1905000"/>
            <a:ext cx="3454797" cy="4606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wheel(4)">
                                      <p:cBhvr>
                                        <p:cTn id="17" dur="2000"/>
                                        <p:tgtEl>
                                          <p:spTgt spid="1229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390"/>
                                        </p:tgtEl>
                                        <p:attrNameLst>
                                          <p:attrName>style.visibility</p:attrName>
                                        </p:attrNameLst>
                                      </p:cBhvr>
                                      <p:to>
                                        <p:strVal val="visible"/>
                                      </p:to>
                                    </p:set>
                                    <p:animEffect transition="in" filter="randombar(horizontal)">
                                      <p:cBhvr>
                                        <p:cTn id="22"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Top 300 hình nền Powerpoint đẹp chuyên nghiệp chất lừ nhất 2023 - Thế Giới  Táo Khuyế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0"/>
            <a:ext cx="2102435" cy="584775"/>
          </a:xfrm>
          <a:prstGeom prst="rect">
            <a:avLst/>
          </a:prstGeom>
        </p:spPr>
        <p:txBody>
          <a:bodyPr wrap="none">
            <a:spAutoFit/>
          </a:bodyPr>
          <a:lstStyle/>
          <a:p>
            <a:r>
              <a:rPr lang="en-US" sz="3200" b="1" dirty="0" err="1">
                <a:latin typeface="Times New Roman" pitchFamily="18" charset="0"/>
                <a:cs typeface="Times New Roman" pitchFamily="18" charset="0"/>
              </a:rPr>
              <a:t>Tiến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a:t>
            </a:r>
          </a:p>
        </p:txBody>
      </p:sp>
      <p:sp>
        <p:nvSpPr>
          <p:cNvPr id="5" name="Rectangle 4"/>
          <p:cNvSpPr/>
          <p:nvPr/>
        </p:nvSpPr>
        <p:spPr>
          <a:xfrm>
            <a:off x="0" y="381000"/>
            <a:ext cx="9144000" cy="1077218"/>
          </a:xfrm>
          <a:prstGeom prst="rect">
            <a:avLst/>
          </a:prstGeom>
        </p:spPr>
        <p:txBody>
          <a:bodyPr wrap="square">
            <a:spAutoFit/>
          </a:bodyPr>
          <a:lstStyle/>
          <a:p>
            <a:r>
              <a:rPr lang="vi-VN" sz="3200" dirty="0">
                <a:latin typeface="Times New Roman" pitchFamily="18" charset="0"/>
                <a:cs typeface="Times New Roman" pitchFamily="18" charset="0"/>
              </a:rPr>
              <a:t>Bước 1: Dùng cân điện tử để xác định khối lượng từng thỏi sắt tương ứng m</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0" y="1295400"/>
            <a:ext cx="9144000" cy="1077218"/>
          </a:xfrm>
          <a:prstGeom prst="rect">
            <a:avLst/>
          </a:prstGeom>
        </p:spPr>
        <p:txBody>
          <a:bodyPr wrap="square">
            <a:spAutoFit/>
          </a:bodyPr>
          <a:lstStyle/>
          <a:p>
            <a:r>
              <a:rPr lang="vi-VN" sz="3200" dirty="0">
                <a:latin typeface="Times New Roman" pitchFamily="18" charset="0"/>
                <a:cs typeface="Times New Roman" pitchFamily="18" charset="0"/>
              </a:rPr>
              <a:t>Bước 2: Ghi số liệu, tính tỉ số khối lượng và thể tích tương ứng  vào vở theo mẫu Bảng 13.1.</a:t>
            </a:r>
            <a:endParaRPr lang="en-US" sz="3200" dirty="0">
              <a:latin typeface="Times New Roman" pitchFamily="18" charset="0"/>
              <a:cs typeface="Times New Roman" pitchFamily="18" charset="0"/>
            </a:endParaRPr>
          </a:p>
        </p:txBody>
      </p:sp>
      <p:sp>
        <p:nvSpPr>
          <p:cNvPr id="7" name="Rectangle 6"/>
          <p:cNvSpPr/>
          <p:nvPr/>
        </p:nvSpPr>
        <p:spPr>
          <a:xfrm>
            <a:off x="0" y="2286000"/>
            <a:ext cx="9144000" cy="1077218"/>
          </a:xfrm>
          <a:prstGeom prst="rect">
            <a:avLst/>
          </a:prstGeom>
        </p:spPr>
        <p:txBody>
          <a:bodyPr wrap="square">
            <a:spAutoFit/>
          </a:bodyPr>
          <a:lstStyle/>
          <a:p>
            <a:r>
              <a:rPr lang="vi-VN" sz="3200" b="1" dirty="0">
                <a:latin typeface="Times New Roman" pitchFamily="18" charset="0"/>
                <a:cs typeface="Times New Roman" pitchFamily="18" charset="0"/>
              </a:rPr>
              <a:t>Bảng 13.1.</a:t>
            </a:r>
            <a:r>
              <a:rPr lang="vi-VN" sz="3200" dirty="0">
                <a:latin typeface="Times New Roman" pitchFamily="18" charset="0"/>
                <a:cs typeface="Times New Roman" pitchFamily="18" charset="0"/>
              </a:rPr>
              <a:t> Tỉ số giữa khối lượng và thể tích của ba thỏi sắt</a:t>
            </a:r>
            <a:endParaRPr lang="en-US" sz="3200" dirty="0">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228600" y="3429000"/>
          <a:ext cx="8763000" cy="2666998"/>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10164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0">
                          <a:solidFill>
                            <a:srgbClr val="000000"/>
                          </a:solidFill>
                          <a:latin typeface="Times New Roman" pitchFamily="18" charset="0"/>
                          <a:cs typeface="Times New Roman" pitchFamily="18" charset="0"/>
                        </a:rPr>
                        <a:t>Đại lượng</a:t>
                      </a:r>
                    </a:p>
                    <a:p>
                      <a:pPr algn="ctr"/>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1</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2</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3</a:t>
                      </a:r>
                      <a:endParaRPr lang="en-US" sz="2800">
                        <a:solidFill>
                          <a:srgbClr val="000000"/>
                        </a:solidFill>
                        <a:latin typeface="Times New Roman" pitchFamily="18" charset="0"/>
                        <a:cs typeface="Times New Roman" pitchFamily="18" charset="0"/>
                      </a:endParaRPr>
                    </a:p>
                    <a:p>
                      <a:pPr algn="ctr"/>
                      <a:endParaRPr lang="en-US" sz="2800"/>
                    </a:p>
                  </a:txBody>
                  <a:tcPr/>
                </a:tc>
                <a:extLst>
                  <a:ext uri="{0D108BD9-81ED-4DB2-BD59-A6C34878D82A}">
                    <a16:rowId xmlns:a16="http://schemas.microsoft.com/office/drawing/2014/main" val="10000"/>
                  </a:ext>
                </a:extLst>
              </a:tr>
              <a:tr h="550197">
                <a:tc>
                  <a:txBody>
                    <a:bodyPr/>
                    <a:lstStyle/>
                    <a:p>
                      <a:pPr algn="just"/>
                      <a:r>
                        <a:rPr lang="en-US" sz="2800" b="0" dirty="0" err="1">
                          <a:solidFill>
                            <a:srgbClr val="000000"/>
                          </a:solidFill>
                          <a:latin typeface="Times New Roman" pitchFamily="18" charset="0"/>
                          <a:cs typeface="Times New Roman" pitchFamily="18" charset="0"/>
                        </a:rPr>
                        <a:t>Thể</a:t>
                      </a:r>
                      <a:r>
                        <a:rPr lang="en-US" sz="2800" b="0" dirty="0">
                          <a:solidFill>
                            <a:srgbClr val="000000"/>
                          </a:solidFill>
                          <a:latin typeface="Times New Roman" pitchFamily="18" charset="0"/>
                          <a:cs typeface="Times New Roman" pitchFamily="18" charset="0"/>
                        </a:rPr>
                        <a:t> </a:t>
                      </a:r>
                      <a:r>
                        <a:rPr lang="en-US" sz="2800" b="0" dirty="0" err="1">
                          <a:solidFill>
                            <a:srgbClr val="000000"/>
                          </a:solidFill>
                          <a:latin typeface="Times New Roman" pitchFamily="18" charset="0"/>
                          <a:cs typeface="Times New Roman" pitchFamily="18" charset="0"/>
                        </a:rPr>
                        <a:t>tích</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just"/>
                      <a:r>
                        <a:rPr lang="en-US" sz="2800" dirty="0">
                          <a:solidFill>
                            <a:srgbClr val="000000"/>
                          </a:solidFill>
                          <a:latin typeface="Times New Roman" pitchFamily="18" charset="0"/>
                          <a:cs typeface="Times New Roman" pitchFamily="18" charset="0"/>
                        </a:rPr>
                        <a:t>V</a:t>
                      </a:r>
                      <a:r>
                        <a:rPr lang="en-US" sz="2800" baseline="-25000" dirty="0">
                          <a:solidFill>
                            <a:srgbClr val="000000"/>
                          </a:solidFill>
                          <a:latin typeface="Times New Roman" pitchFamily="18" charset="0"/>
                          <a:cs typeface="Times New Roman" pitchFamily="18" charset="0"/>
                        </a:rPr>
                        <a:t>1</a:t>
                      </a:r>
                      <a:r>
                        <a:rPr lang="en-US" sz="2800" dirty="0">
                          <a:solidFill>
                            <a:srgbClr val="000000"/>
                          </a:solidFill>
                          <a:latin typeface="Times New Roman" pitchFamily="18" charset="0"/>
                          <a:cs typeface="Times New Roman" pitchFamily="18" charset="0"/>
                        </a:rPr>
                        <a:t> = V</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V</a:t>
                      </a:r>
                      <a:r>
                        <a:rPr lang="en-US" sz="2800" baseline="-25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 = 2V</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V</a:t>
                      </a:r>
                      <a:r>
                        <a:rPr lang="en-US" sz="2800" baseline="-25000" dirty="0">
                          <a:solidFill>
                            <a:srgbClr val="000000"/>
                          </a:solidFill>
                          <a:latin typeface="Times New Roman" pitchFamily="18" charset="0"/>
                          <a:cs typeface="Times New Roman" pitchFamily="18" charset="0"/>
                        </a:rPr>
                        <a:t>3</a:t>
                      </a:r>
                      <a:r>
                        <a:rPr lang="en-US" sz="2800" dirty="0">
                          <a:solidFill>
                            <a:srgbClr val="000000"/>
                          </a:solidFill>
                          <a:latin typeface="Times New Roman" pitchFamily="18" charset="0"/>
                          <a:cs typeface="Times New Roman" pitchFamily="18" charset="0"/>
                        </a:rPr>
                        <a:t> = 3V</a:t>
                      </a:r>
                    </a:p>
                  </a:txBody>
                  <a:tcPr marL="0" marR="0" marT="0" marB="0"/>
                </a:tc>
                <a:extLst>
                  <a:ext uri="{0D108BD9-81ED-4DB2-BD59-A6C34878D82A}">
                    <a16:rowId xmlns:a16="http://schemas.microsoft.com/office/drawing/2014/main" val="10001"/>
                  </a:ext>
                </a:extLst>
              </a:tr>
              <a:tr h="550197">
                <a:tc>
                  <a:txBody>
                    <a:bodyPr/>
                    <a:lstStyle/>
                    <a:p>
                      <a:pPr algn="just"/>
                      <a:r>
                        <a:rPr lang="vi-VN" sz="2800" b="0" dirty="0">
                          <a:solidFill>
                            <a:srgbClr val="000000"/>
                          </a:solidFill>
                          <a:latin typeface="Times New Roman" pitchFamily="18" charset="0"/>
                          <a:cs typeface="Times New Roman" pitchFamily="18" charset="0"/>
                        </a:rPr>
                        <a:t>Khối lượng</a:t>
                      </a:r>
                    </a:p>
                  </a:txBody>
                  <a:tcPr marL="0" marR="0" marT="0" marB="0"/>
                </a:tc>
                <a:tc>
                  <a:txBody>
                    <a:bodyPr/>
                    <a:lstStyle/>
                    <a:p>
                      <a:pPr algn="just"/>
                      <a:r>
                        <a:rPr lang="en-US" sz="2800">
                          <a:solidFill>
                            <a:srgbClr val="000000"/>
                          </a:solidFill>
                          <a:latin typeface="Times New Roman" pitchFamily="18" charset="0"/>
                          <a:cs typeface="Times New Roman" pitchFamily="18" charset="0"/>
                        </a:rPr>
                        <a:t>m</a:t>
                      </a:r>
                      <a:r>
                        <a:rPr lang="en-US" sz="2800" baseline="-25000">
                          <a:solidFill>
                            <a:srgbClr val="000000"/>
                          </a:solidFill>
                          <a:latin typeface="Times New Roman" pitchFamily="18" charset="0"/>
                          <a:cs typeface="Times New Roman" pitchFamily="18" charset="0"/>
                        </a:rPr>
                        <a:t>1</a:t>
                      </a:r>
                      <a:r>
                        <a:rPr lang="en-US" sz="2800">
                          <a:solidFill>
                            <a:srgbClr val="000000"/>
                          </a:solidFill>
                          <a:latin typeface="Times New Roman" pitchFamily="18" charset="0"/>
                          <a:cs typeface="Times New Roman" pitchFamily="18" charset="0"/>
                        </a:rPr>
                        <a:t> = ?</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m</a:t>
                      </a:r>
                      <a:r>
                        <a:rPr lang="en-US" sz="2800" baseline="-25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 = ?</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m</a:t>
                      </a:r>
                      <a:r>
                        <a:rPr lang="en-US" sz="2800" baseline="-25000" dirty="0">
                          <a:solidFill>
                            <a:srgbClr val="000000"/>
                          </a:solidFill>
                          <a:latin typeface="Times New Roman" pitchFamily="18" charset="0"/>
                          <a:cs typeface="Times New Roman" pitchFamily="18" charset="0"/>
                        </a:rPr>
                        <a:t>3</a:t>
                      </a:r>
                      <a:r>
                        <a:rPr lang="en-US" sz="2800" dirty="0">
                          <a:solidFill>
                            <a:srgbClr val="000000"/>
                          </a:solidFill>
                          <a:latin typeface="Times New Roman" pitchFamily="18" charset="0"/>
                          <a:cs typeface="Times New Roman" pitchFamily="18" charset="0"/>
                        </a:rPr>
                        <a:t> = ?</a:t>
                      </a:r>
                    </a:p>
                  </a:txBody>
                  <a:tcPr marL="0" marR="0" marT="0" marB="0"/>
                </a:tc>
                <a:extLst>
                  <a:ext uri="{0D108BD9-81ED-4DB2-BD59-A6C34878D82A}">
                    <a16:rowId xmlns:a16="http://schemas.microsoft.com/office/drawing/2014/main" val="10002"/>
                  </a:ext>
                </a:extLst>
              </a:tr>
              <a:tr h="550197">
                <a:tc>
                  <a:txBody>
                    <a:bodyPr/>
                    <a:lstStyle/>
                    <a:p>
                      <a:pPr algn="just"/>
                      <a:r>
                        <a:rPr lang="en-US" sz="2800" b="0" dirty="0" err="1">
                          <a:solidFill>
                            <a:srgbClr val="000000"/>
                          </a:solidFill>
                          <a:latin typeface="Times New Roman" pitchFamily="18" charset="0"/>
                          <a:cs typeface="Times New Roman" pitchFamily="18" charset="0"/>
                        </a:rPr>
                        <a:t>Tỉ</a:t>
                      </a:r>
                      <a:r>
                        <a:rPr lang="en-US" sz="2800" b="0" dirty="0">
                          <a:solidFill>
                            <a:srgbClr val="000000"/>
                          </a:solidFill>
                          <a:latin typeface="Times New Roman" pitchFamily="18" charset="0"/>
                          <a:cs typeface="Times New Roman" pitchFamily="18" charset="0"/>
                        </a:rPr>
                        <a:t> </a:t>
                      </a:r>
                      <a:r>
                        <a:rPr lang="en-US" sz="2800" b="0" dirty="0" err="1">
                          <a:solidFill>
                            <a:srgbClr val="000000"/>
                          </a:solidFill>
                          <a:latin typeface="Times New Roman" pitchFamily="18" charset="0"/>
                          <a:cs typeface="Times New Roman" pitchFamily="18" charset="0"/>
                        </a:rPr>
                        <a:t>số</a:t>
                      </a:r>
                      <a:r>
                        <a:rPr lang="en-US" sz="2800" b="0" dirty="0">
                          <a:solidFill>
                            <a:srgbClr val="000000"/>
                          </a:solidFill>
                          <a:latin typeface="Times New Roman" pitchFamily="18" charset="0"/>
                          <a:cs typeface="Times New Roman" pitchFamily="18" charset="0"/>
                        </a:rPr>
                        <a:t> </a:t>
                      </a:r>
                      <a:r>
                        <a:rPr lang="en-US" sz="2800" b="0" i="0" dirty="0">
                          <a:solidFill>
                            <a:srgbClr val="000000"/>
                          </a:solidFill>
                          <a:latin typeface="Times New Roman" pitchFamily="18" charset="0"/>
                          <a:cs typeface="Times New Roman" pitchFamily="18" charset="0"/>
                        </a:rPr>
                        <a:t>m</a:t>
                      </a:r>
                      <a:r>
                        <a:rPr lang="vi-VN" sz="2800" b="0" i="0" dirty="0">
                          <a:solidFill>
                            <a:srgbClr val="000000"/>
                          </a:solidFill>
                          <a:latin typeface="Times New Roman" pitchFamily="18" charset="0"/>
                          <a:cs typeface="Times New Roman" pitchFamily="18" charset="0"/>
                        </a:rPr>
                        <a:t>/</a:t>
                      </a:r>
                      <a:r>
                        <a:rPr lang="en-US" sz="2800" b="0" i="0" dirty="0">
                          <a:solidFill>
                            <a:srgbClr val="000000"/>
                          </a:solidFill>
                          <a:latin typeface="Times New Roman" pitchFamily="18" charset="0"/>
                          <a:cs typeface="Times New Roman" pitchFamily="18" charset="0"/>
                        </a:rPr>
                        <a:t>V</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just"/>
                      <a:r>
                        <a:rPr lang="vi-VN" sz="2800" b="0" i="0">
                          <a:solidFill>
                            <a:srgbClr val="000000"/>
                          </a:solidFill>
                          <a:latin typeface="Times New Roman" pitchFamily="18" charset="0"/>
                          <a:cs typeface="Times New Roman" pitchFamily="18" charset="0"/>
                        </a:rPr>
                        <a:t>m</a:t>
                      </a:r>
                      <a:r>
                        <a:rPr lang="en-US" sz="2800" b="0" i="0">
                          <a:solidFill>
                            <a:srgbClr val="000000"/>
                          </a:solidFill>
                          <a:latin typeface="Times New Roman" pitchFamily="18" charset="0"/>
                          <a:cs typeface="Times New Roman" pitchFamily="18" charset="0"/>
                        </a:rPr>
                        <a:t>1</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V1</a:t>
                      </a:r>
                      <a:r>
                        <a:rPr lang="en-US" sz="2800" b="0" i="0" dirty="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txBody>
                  <a:tcPr marL="0" marR="0" marT="0" marB="0"/>
                </a:tc>
                <a:tc>
                  <a:txBody>
                    <a:bodyPr/>
                    <a:lstStyle/>
                    <a:p>
                      <a:pPr algn="just"/>
                      <a:r>
                        <a:rPr lang="vi-VN" sz="2800" b="0" i="0">
                          <a:solidFill>
                            <a:srgbClr val="000000"/>
                          </a:solidFill>
                          <a:latin typeface="Times New Roman" pitchFamily="18" charset="0"/>
                          <a:cs typeface="Times New Roman" pitchFamily="18" charset="0"/>
                        </a:rPr>
                        <a:t>m</a:t>
                      </a:r>
                      <a:r>
                        <a:rPr lang="en-US" sz="2800" b="0" i="0">
                          <a:solidFill>
                            <a:srgbClr val="000000"/>
                          </a:solidFill>
                          <a:latin typeface="Times New Roman" pitchFamily="18" charset="0"/>
                          <a:cs typeface="Times New Roman" pitchFamily="18" charset="0"/>
                        </a:rPr>
                        <a:t>2</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V2</a:t>
                      </a:r>
                      <a:r>
                        <a:rPr lang="en-US" sz="2800" b="0" i="0" dirty="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txBody>
                  <a:tcPr marL="0" marR="0" marT="0" marB="0"/>
                </a:tc>
                <a:tc>
                  <a:txBody>
                    <a:bodyPr/>
                    <a:lstStyle/>
                    <a:p>
                      <a:pPr algn="just"/>
                      <a:r>
                        <a:rPr lang="vi-VN" sz="2800" b="0" i="0">
                          <a:solidFill>
                            <a:srgbClr val="000000"/>
                          </a:solidFill>
                          <a:latin typeface="Times New Roman" pitchFamily="18" charset="0"/>
                          <a:cs typeface="Times New Roman" pitchFamily="18" charset="0"/>
                        </a:rPr>
                        <a:t>m</a:t>
                      </a:r>
                      <a:r>
                        <a:rPr lang="en-US" sz="2800" b="0" i="0">
                          <a:solidFill>
                            <a:srgbClr val="000000"/>
                          </a:solidFill>
                          <a:latin typeface="Times New Roman" pitchFamily="18" charset="0"/>
                          <a:cs typeface="Times New Roman" pitchFamily="18" charset="0"/>
                        </a:rPr>
                        <a:t>3</a:t>
                      </a:r>
                      <a:r>
                        <a:rPr lang="vi-VN" sz="2800" b="0" i="0">
                          <a:solidFill>
                            <a:srgbClr val="000000"/>
                          </a:solidFill>
                          <a:latin typeface="Times New Roman" pitchFamily="18" charset="0"/>
                          <a:cs typeface="Times New Roman" pitchFamily="18" charset="0"/>
                        </a:rPr>
                        <a:t> /</a:t>
                      </a:r>
                      <a:r>
                        <a:rPr lang="en-US" sz="2800" b="0" i="0">
                          <a:solidFill>
                            <a:srgbClr val="000000"/>
                          </a:solidFill>
                          <a:latin typeface="Times New Roman" pitchFamily="18" charset="0"/>
                          <a:cs typeface="Times New Roman" pitchFamily="18" charset="0"/>
                        </a:rPr>
                        <a:t>V3</a:t>
                      </a:r>
                      <a:r>
                        <a:rPr lang="en-US" sz="2800" b="0" i="0" dirty="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77218"/>
          </a:xfrm>
          <a:prstGeom prst="rect">
            <a:avLst/>
          </a:prstGeom>
        </p:spPr>
        <p:txBody>
          <a:bodyPr wrap="square">
            <a:spAutoFit/>
          </a:bodyPr>
          <a:lstStyle/>
          <a:p>
            <a:r>
              <a:rPr lang="vi-VN" sz="3200">
                <a:latin typeface="+mj-lt"/>
              </a:rPr>
              <a:t>1.Hãy nhận xét về tỉ số giữa khối lượng và thể tích của ba thỏi sắt</a:t>
            </a:r>
            <a:endParaRPr lang="en-US" sz="3200">
              <a:latin typeface="+mj-lt"/>
            </a:endParaRPr>
          </a:p>
        </p:txBody>
      </p:sp>
      <p:sp>
        <p:nvSpPr>
          <p:cNvPr id="4" name="Rectangle 3"/>
          <p:cNvSpPr/>
          <p:nvPr/>
        </p:nvSpPr>
        <p:spPr>
          <a:xfrm>
            <a:off x="0" y="1219200"/>
            <a:ext cx="9144000" cy="584775"/>
          </a:xfrm>
          <a:prstGeom prst="rect">
            <a:avLst/>
          </a:prstGeom>
        </p:spPr>
        <p:txBody>
          <a:bodyPr wrap="square">
            <a:spAutoFit/>
          </a:bodyPr>
          <a:lstStyle/>
          <a:p>
            <a:r>
              <a:rPr lang="vi-VN" sz="3200">
                <a:latin typeface="+mj-lt"/>
              </a:rPr>
              <a:t>2. Dự đoán về tỉ số này với các vật liệu khác nhau </a:t>
            </a:r>
            <a:endParaRPr lang="en-US" sz="3200">
              <a:latin typeface="+mj-lt"/>
            </a:endParaRPr>
          </a:p>
        </p:txBody>
      </p:sp>
      <p:graphicFrame>
        <p:nvGraphicFramePr>
          <p:cNvPr id="6" name="Table 5"/>
          <p:cNvGraphicFramePr>
            <a:graphicFrameLocks noGrp="1"/>
          </p:cNvGraphicFramePr>
          <p:nvPr/>
        </p:nvGraphicFramePr>
        <p:xfrm>
          <a:off x="0" y="2133600"/>
          <a:ext cx="8991600" cy="3733799"/>
        </p:xfrm>
        <a:graphic>
          <a:graphicData uri="http://schemas.openxmlformats.org/drawingml/2006/table">
            <a:tbl>
              <a:tblPr firstRow="1" bandRow="1">
                <a:tableStyleId>{5C22544A-7EE6-4342-B048-85BDC9FD1C3A}</a:tableStyleId>
              </a:tblPr>
              <a:tblGrid>
                <a:gridCol w="1798320">
                  <a:extLst>
                    <a:ext uri="{9D8B030D-6E8A-4147-A177-3AD203B41FA5}">
                      <a16:colId xmlns:a16="http://schemas.microsoft.com/office/drawing/2014/main" val="20000"/>
                    </a:ext>
                  </a:extLst>
                </a:gridCol>
                <a:gridCol w="2397760">
                  <a:extLst>
                    <a:ext uri="{9D8B030D-6E8A-4147-A177-3AD203B41FA5}">
                      <a16:colId xmlns:a16="http://schemas.microsoft.com/office/drawing/2014/main" val="20001"/>
                    </a:ext>
                  </a:extLst>
                </a:gridCol>
                <a:gridCol w="2397760">
                  <a:extLst>
                    <a:ext uri="{9D8B030D-6E8A-4147-A177-3AD203B41FA5}">
                      <a16:colId xmlns:a16="http://schemas.microsoft.com/office/drawing/2014/main" val="20002"/>
                    </a:ext>
                  </a:extLst>
                </a:gridCol>
                <a:gridCol w="2397760">
                  <a:extLst>
                    <a:ext uri="{9D8B030D-6E8A-4147-A177-3AD203B41FA5}">
                      <a16:colId xmlns:a16="http://schemas.microsoft.com/office/drawing/2014/main" val="20003"/>
                    </a:ext>
                  </a:extLst>
                </a:gridCol>
              </a:tblGrid>
              <a:tr h="876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0">
                          <a:solidFill>
                            <a:srgbClr val="000000"/>
                          </a:solidFill>
                          <a:latin typeface="Times New Roman" pitchFamily="18" charset="0"/>
                          <a:cs typeface="Times New Roman" pitchFamily="18" charset="0"/>
                        </a:rPr>
                        <a:t>Đại lượng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1</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2</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3</a:t>
                      </a:r>
                      <a:endParaRPr lang="en-US" sz="2800">
                        <a:solidFill>
                          <a:srgbClr val="0000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876354">
                <a:tc>
                  <a:txBody>
                    <a:bodyPr/>
                    <a:lstStyle/>
                    <a:p>
                      <a:pPr algn="ctr"/>
                      <a:r>
                        <a:rPr lang="en-US" sz="2800" b="0">
                          <a:solidFill>
                            <a:srgbClr val="000000"/>
                          </a:solidFill>
                          <a:latin typeface="Times New Roman" pitchFamily="18" charset="0"/>
                          <a:cs typeface="Times New Roman" pitchFamily="18" charset="0"/>
                        </a:rPr>
                        <a:t>Thể </a:t>
                      </a:r>
                      <a:r>
                        <a:rPr lang="en-US" sz="2800" b="0" dirty="0" err="1">
                          <a:solidFill>
                            <a:srgbClr val="000000"/>
                          </a:solidFill>
                          <a:latin typeface="Times New Roman" pitchFamily="18" charset="0"/>
                          <a:cs typeface="Times New Roman" pitchFamily="18" charset="0"/>
                        </a:rPr>
                        <a:t>tích</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1</a:t>
                      </a:r>
                      <a:r>
                        <a:rPr lang="en-US" sz="2800" b="0" i="0" u="none" strike="noStrike">
                          <a:solidFill>
                            <a:srgbClr val="000000"/>
                          </a:solidFill>
                          <a:latin typeface="Times New Roman" pitchFamily="18" charset="0"/>
                          <a:cs typeface="Times New Roman" pitchFamily="18" charset="0"/>
                        </a:rPr>
                        <a:t> = V = 1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tc>
                  <a:txBody>
                    <a:bodyPr/>
                    <a:lstStyle/>
                    <a:p>
                      <a:pPr algn="l"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2</a:t>
                      </a:r>
                      <a:r>
                        <a:rPr lang="en-US" sz="2800" b="0" i="0" u="none" strike="noStrike">
                          <a:solidFill>
                            <a:srgbClr val="000000"/>
                          </a:solidFill>
                          <a:latin typeface="Times New Roman" pitchFamily="18" charset="0"/>
                          <a:cs typeface="Times New Roman" pitchFamily="18" charset="0"/>
                        </a:rPr>
                        <a:t> =2V= 2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tc>
                  <a:txBody>
                    <a:bodyPr/>
                    <a:lstStyle/>
                    <a:p>
                      <a:pPr algn="l"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3</a:t>
                      </a:r>
                      <a:r>
                        <a:rPr lang="en-US" sz="2800" b="0" i="0" u="none" strike="noStrike">
                          <a:solidFill>
                            <a:srgbClr val="000000"/>
                          </a:solidFill>
                          <a:latin typeface="Times New Roman" pitchFamily="18" charset="0"/>
                          <a:cs typeface="Times New Roman" pitchFamily="18" charset="0"/>
                        </a:rPr>
                        <a:t> =3V =3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extLst>
                  <a:ext uri="{0D108BD9-81ED-4DB2-BD59-A6C34878D82A}">
                    <a16:rowId xmlns:a16="http://schemas.microsoft.com/office/drawing/2014/main" val="10001"/>
                  </a:ext>
                </a:extLst>
              </a:tr>
              <a:tr h="876354">
                <a:tc>
                  <a:txBody>
                    <a:bodyPr/>
                    <a:lstStyle/>
                    <a:p>
                      <a:pPr algn="ctr"/>
                      <a:r>
                        <a:rPr lang="vi-VN" sz="2800" b="0" dirty="0">
                          <a:solidFill>
                            <a:srgbClr val="000000"/>
                          </a:solidFill>
                          <a:latin typeface="Times New Roman" pitchFamily="18" charset="0"/>
                          <a:cs typeface="Times New Roman" pitchFamily="18" charset="0"/>
                        </a:rPr>
                        <a:t>Khối lượng</a:t>
                      </a:r>
                    </a:p>
                  </a:txBody>
                  <a:tcPr marL="0" marR="0" marT="0" marB="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1</a:t>
                      </a:r>
                      <a:r>
                        <a:rPr lang="en-US" sz="2800" b="0" i="0" u="none" strike="noStrike">
                          <a:solidFill>
                            <a:srgbClr val="000000"/>
                          </a:solidFill>
                          <a:latin typeface="Times New Roman" pitchFamily="18" charset="0"/>
                          <a:cs typeface="Times New Roman" pitchFamily="18" charset="0"/>
                        </a:rPr>
                        <a:t> = 7,8 g</a:t>
                      </a:r>
                      <a:endParaRPr lang="en-US" sz="2800">
                        <a:latin typeface="Times New Roman" pitchFamily="18" charset="0"/>
                        <a:cs typeface="Times New Roman" pitchFamily="18" charset="0"/>
                      </a:endParaRPr>
                    </a:p>
                  </a:txBody>
                  <a:tcPr marL="68580" marR="6858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2</a:t>
                      </a:r>
                      <a:r>
                        <a:rPr lang="en-US" sz="2800" b="0" i="0" u="none" strike="noStrike">
                          <a:solidFill>
                            <a:srgbClr val="000000"/>
                          </a:solidFill>
                          <a:latin typeface="Times New Roman" pitchFamily="18" charset="0"/>
                          <a:cs typeface="Times New Roman" pitchFamily="18" charset="0"/>
                        </a:rPr>
                        <a:t> = 15,6 g</a:t>
                      </a:r>
                      <a:endParaRPr lang="en-US" sz="2800">
                        <a:latin typeface="Times New Roman" pitchFamily="18" charset="0"/>
                        <a:cs typeface="Times New Roman" pitchFamily="18" charset="0"/>
                      </a:endParaRPr>
                    </a:p>
                  </a:txBody>
                  <a:tcPr marL="68580" marR="6858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3</a:t>
                      </a:r>
                      <a:r>
                        <a:rPr lang="en-US" sz="2800" b="0" i="0" u="none" strike="noStrike">
                          <a:solidFill>
                            <a:srgbClr val="000000"/>
                          </a:solidFill>
                          <a:latin typeface="Times New Roman" pitchFamily="18" charset="0"/>
                          <a:cs typeface="Times New Roman" pitchFamily="18" charset="0"/>
                        </a:rPr>
                        <a:t> = 23,4 g</a:t>
                      </a:r>
                      <a:endParaRPr lang="en-US" sz="2800">
                        <a:latin typeface="Times New Roman" pitchFamily="18" charset="0"/>
                        <a:cs typeface="Times New Roman" pitchFamily="18" charset="0"/>
                      </a:endParaRPr>
                    </a:p>
                  </a:txBody>
                  <a:tcPr marL="68580" marR="68580"/>
                </a:tc>
                <a:extLst>
                  <a:ext uri="{0D108BD9-81ED-4DB2-BD59-A6C34878D82A}">
                    <a16:rowId xmlns:a16="http://schemas.microsoft.com/office/drawing/2014/main" val="10002"/>
                  </a:ext>
                </a:extLst>
              </a:tr>
              <a:tr h="11047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a:solidFill>
                            <a:srgbClr val="000000"/>
                          </a:solidFill>
                          <a:latin typeface="Times New Roman" pitchFamily="18" charset="0"/>
                          <a:cs typeface="Times New Roman" pitchFamily="18" charset="0"/>
                        </a:rPr>
                        <a:t>Tỉ số </a:t>
                      </a:r>
                      <a:r>
                        <a:rPr lang="en-US" sz="2800" b="0" i="0">
                          <a:solidFill>
                            <a:srgbClr val="000000"/>
                          </a:solidFill>
                          <a:latin typeface="Times New Roman" pitchFamily="18" charset="0"/>
                          <a:cs typeface="Times New Roman" pitchFamily="18" charset="0"/>
                        </a:rPr>
                        <a:t>m</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a:t>
                      </a:r>
                      <a:endParaRPr lang="en-US" sz="2800" b="0">
                        <a:solidFill>
                          <a:srgbClr val="000000"/>
                        </a:solidFill>
                        <a:latin typeface="Times New Roman" pitchFamily="18" charset="0"/>
                        <a:cs typeface="Times New Roman" pitchFamily="18" charset="0"/>
                      </a:endParaRPr>
                    </a:p>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bl>
          </a:graphicData>
        </a:graphic>
      </p:graphicFrame>
      <p:pic>
        <p:nvPicPr>
          <p:cNvPr id="31748" name="Picture 4" descr="Giáo án KHTN 8 Bài 13 (Kết nối tri thức 2023): Khối lượng riêng | Khoa học tự nhiên 8 (ảnh 11)"/>
          <p:cNvPicPr>
            <a:picLocks noChangeAspect="1" noChangeArrowheads="1"/>
          </p:cNvPicPr>
          <p:nvPr/>
        </p:nvPicPr>
        <p:blipFill>
          <a:blip r:embed="rId2"/>
          <a:srcRect/>
          <a:stretch>
            <a:fillRect/>
          </a:stretch>
        </p:blipFill>
        <p:spPr bwMode="auto">
          <a:xfrm>
            <a:off x="2057400" y="4800600"/>
            <a:ext cx="1800772" cy="783336"/>
          </a:xfrm>
          <a:prstGeom prst="rect">
            <a:avLst/>
          </a:prstGeom>
          <a:noFill/>
        </p:spPr>
      </p:pic>
      <p:pic>
        <p:nvPicPr>
          <p:cNvPr id="31750" name="Picture 6" descr="Giáo án KHTN 8 Bài 13 (Kết nối tri thức 2023): Khối lượng riêng | Khoa học tự nhiên 8 (ảnh 12)"/>
          <p:cNvPicPr>
            <a:picLocks noChangeAspect="1" noChangeArrowheads="1"/>
          </p:cNvPicPr>
          <p:nvPr/>
        </p:nvPicPr>
        <p:blipFill>
          <a:blip r:embed="rId3"/>
          <a:srcRect/>
          <a:stretch>
            <a:fillRect/>
          </a:stretch>
        </p:blipFill>
        <p:spPr bwMode="auto">
          <a:xfrm>
            <a:off x="4572000" y="4876800"/>
            <a:ext cx="1600200" cy="829641"/>
          </a:xfrm>
          <a:prstGeom prst="rect">
            <a:avLst/>
          </a:prstGeom>
          <a:noFill/>
        </p:spPr>
      </p:pic>
      <p:pic>
        <p:nvPicPr>
          <p:cNvPr id="31752" name="Picture 8" descr="Giáo án KHTN 8 Bài 13 (Kết nối tri thức 2023): Khối lượng riêng | Khoa học tự nhiên 8 (ảnh 13)"/>
          <p:cNvPicPr>
            <a:picLocks noChangeAspect="1" noChangeArrowheads="1"/>
          </p:cNvPicPr>
          <p:nvPr/>
        </p:nvPicPr>
        <p:blipFill>
          <a:blip r:embed="rId4"/>
          <a:srcRect/>
          <a:stretch>
            <a:fillRect/>
          </a:stretch>
        </p:blipFill>
        <p:spPr bwMode="auto">
          <a:xfrm>
            <a:off x="6934200" y="4953000"/>
            <a:ext cx="1782456"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1748"/>
                                        </p:tgtEl>
                                        <p:attrNameLst>
                                          <p:attrName>style.visibility</p:attrName>
                                        </p:attrNameLst>
                                      </p:cBhvr>
                                      <p:to>
                                        <p:strVal val="visible"/>
                                      </p:to>
                                    </p:set>
                                    <p:animEffect transition="in" filter="slide(fromBottom)">
                                      <p:cBhvr>
                                        <p:cTn id="22" dur="500"/>
                                        <p:tgtEl>
                                          <p:spTgt spid="3174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1750"/>
                                        </p:tgtEl>
                                        <p:attrNameLst>
                                          <p:attrName>style.visibility</p:attrName>
                                        </p:attrNameLst>
                                      </p:cBhvr>
                                      <p:to>
                                        <p:strVal val="visible"/>
                                      </p:to>
                                    </p:set>
                                    <p:animEffect transition="in" filter="slide(fromBottom)">
                                      <p:cBhvr>
                                        <p:cTn id="27" dur="500"/>
                                        <p:tgtEl>
                                          <p:spTgt spid="3175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1752"/>
                                        </p:tgtEl>
                                        <p:attrNameLst>
                                          <p:attrName>style.visibility</p:attrName>
                                        </p:attrNameLst>
                                      </p:cBhvr>
                                      <p:to>
                                        <p:strVal val="visible"/>
                                      </p:to>
                                    </p:set>
                                    <p:animEffect transition="in" filter="randombar(horizontal)">
                                      <p:cBhvr>
                                        <p:cTn id="32"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0+ khung nền đẹp, miễn phí dành cho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1066800" y="914400"/>
            <a:ext cx="6466835" cy="584775"/>
          </a:xfrm>
          <a:prstGeom prst="rect">
            <a:avLst/>
          </a:prstGeom>
        </p:spPr>
        <p:txBody>
          <a:bodyPr wrap="none">
            <a:spAutoFit/>
          </a:bodyPr>
          <a:lstStyle/>
          <a:p>
            <a:r>
              <a:rPr lang="vi-VN" sz="3200">
                <a:latin typeface="Times New Roman" pitchFamily="18" charset="0"/>
                <a:cs typeface="Times New Roman" pitchFamily="18" charset="0"/>
              </a:rPr>
              <a:t>Từ số liệu thu được trên bảng, ta thấy:</a:t>
            </a:r>
            <a:endParaRPr lang="en-US" sz="3200">
              <a:latin typeface="Times New Roman" pitchFamily="18" charset="0"/>
              <a:cs typeface="Times New Roman" pitchFamily="18" charset="0"/>
            </a:endParaRPr>
          </a:p>
        </p:txBody>
      </p:sp>
      <p:sp>
        <p:nvSpPr>
          <p:cNvPr id="4" name="Rectangle 3"/>
          <p:cNvSpPr/>
          <p:nvPr/>
        </p:nvSpPr>
        <p:spPr>
          <a:xfrm>
            <a:off x="1143000" y="1447800"/>
            <a:ext cx="7543800" cy="1077218"/>
          </a:xfrm>
          <a:prstGeom prst="rect">
            <a:avLst/>
          </a:prstGeom>
        </p:spPr>
        <p:txBody>
          <a:bodyPr wrap="square">
            <a:spAutoFit/>
          </a:bodyPr>
          <a:lstStyle/>
          <a:p>
            <a:r>
              <a:rPr lang="vi-VN" sz="3200">
                <a:latin typeface="Times New Roman" pitchFamily="18" charset="0"/>
                <a:cs typeface="Times New Roman" pitchFamily="18" charset="0"/>
              </a:rPr>
              <a:t>1. Tỉ số giữa khối lượng và thể tích của ba thỏi sắt có giá trị như nhau.</a:t>
            </a:r>
          </a:p>
        </p:txBody>
      </p:sp>
      <p:sp>
        <p:nvSpPr>
          <p:cNvPr id="5" name="Rectangle 4"/>
          <p:cNvSpPr/>
          <p:nvPr/>
        </p:nvSpPr>
        <p:spPr>
          <a:xfrm>
            <a:off x="1143000" y="2514600"/>
            <a:ext cx="7467600" cy="1077218"/>
          </a:xfrm>
          <a:prstGeom prst="rect">
            <a:avLst/>
          </a:prstGeom>
        </p:spPr>
        <p:txBody>
          <a:bodyPr wrap="square">
            <a:spAutoFit/>
          </a:bodyPr>
          <a:lstStyle/>
          <a:p>
            <a:r>
              <a:rPr lang="vi-VN" sz="3200">
                <a:latin typeface="Times New Roman" pitchFamily="18" charset="0"/>
                <a:cs typeface="Times New Roman" pitchFamily="18" charset="0"/>
              </a:rPr>
              <a:t>2. Dự đoán với các vật liệu khác nhau thì tỉ số thu được có giá trị khác nhau.</a:t>
            </a:r>
          </a:p>
        </p:txBody>
      </p:sp>
      <p:sp>
        <p:nvSpPr>
          <p:cNvPr id="6" name="Rectangle 5"/>
          <p:cNvSpPr/>
          <p:nvPr/>
        </p:nvSpPr>
        <p:spPr>
          <a:xfrm>
            <a:off x="1066800" y="3505200"/>
            <a:ext cx="3018775" cy="646331"/>
          </a:xfrm>
          <a:prstGeom prst="rect">
            <a:avLst/>
          </a:prstGeom>
        </p:spPr>
        <p:txBody>
          <a:bodyPr wrap="none">
            <a:spAutoFit/>
          </a:bodyPr>
          <a:lstStyle/>
          <a:p>
            <a:r>
              <a:rPr lang="vi-VN" sz="3600" dirty="0">
                <a:solidFill>
                  <a:srgbClr val="FF0000"/>
                </a:solidFill>
                <a:latin typeface="+mj-lt"/>
              </a:rPr>
              <a:t>2</a:t>
            </a:r>
            <a:r>
              <a:rPr lang="vi-VN" sz="3600">
                <a:solidFill>
                  <a:srgbClr val="FF0000"/>
                </a:solidFill>
                <a:latin typeface="+mj-lt"/>
              </a:rPr>
              <a:t>.</a:t>
            </a:r>
            <a:r>
              <a:rPr lang="en-US" sz="3600" dirty="0" err="1">
                <a:solidFill>
                  <a:srgbClr val="FF0000"/>
                </a:solidFill>
                <a:latin typeface="Times New Roman" pitchFamily="18" charset="0"/>
                <a:cs typeface="Times New Roman" pitchFamily="18" charset="0"/>
              </a:rPr>
              <a:t>Thí</a:t>
            </a:r>
            <a:r>
              <a:rPr lang="en-US" sz="3600" dirty="0">
                <a:solidFill>
                  <a:srgbClr val="FF0000"/>
                </a:solidFill>
                <a:latin typeface="Times New Roman" pitchFamily="18" charset="0"/>
                <a:cs typeface="Times New Roman" pitchFamily="18" charset="0"/>
              </a:rPr>
              <a:t> </a:t>
            </a:r>
            <a:r>
              <a:rPr lang="en-US" sz="3600" err="1">
                <a:solidFill>
                  <a:srgbClr val="FF0000"/>
                </a:solidFill>
                <a:latin typeface="Times New Roman" pitchFamily="18" charset="0"/>
                <a:cs typeface="Times New Roman" pitchFamily="18" charset="0"/>
              </a:rPr>
              <a:t>nghiệm</a:t>
            </a:r>
            <a:r>
              <a:rPr lang="en-US" sz="3600">
                <a:solidFill>
                  <a:srgbClr val="FF0000"/>
                </a:solidFill>
                <a:latin typeface="Times New Roman" pitchFamily="18" charset="0"/>
                <a:cs typeface="Times New Roman" pitchFamily="18" charset="0"/>
              </a:rPr>
              <a:t> </a:t>
            </a:r>
            <a:r>
              <a:rPr lang="vi-VN" sz="3600">
                <a:solidFill>
                  <a:srgbClr val="FF0000"/>
                </a:solidFill>
                <a:latin typeface="Times New Roman" pitchFamily="18" charset="0"/>
                <a:cs typeface="Times New Roman" pitchFamily="18" charset="0"/>
              </a:rPr>
              <a:t>2</a:t>
            </a:r>
            <a:endParaRPr lang="en-US" sz="3600" dirty="0">
              <a:solidFill>
                <a:srgbClr val="FF0000"/>
              </a:solidFill>
              <a:latin typeface="Times New Roman" pitchFamily="18" charset="0"/>
              <a:cs typeface="Times New Roman" pitchFamily="18" charset="0"/>
            </a:endParaRPr>
          </a:p>
        </p:txBody>
      </p:sp>
      <p:sp>
        <p:nvSpPr>
          <p:cNvPr id="7" name="Rectangle 6"/>
          <p:cNvSpPr/>
          <p:nvPr/>
        </p:nvSpPr>
        <p:spPr>
          <a:xfrm>
            <a:off x="1219200" y="4114800"/>
            <a:ext cx="4495800" cy="2062103"/>
          </a:xfrm>
          <a:prstGeom prst="rect">
            <a:avLst/>
          </a:prstGeom>
        </p:spPr>
        <p:txBody>
          <a:bodyPr wrap="square">
            <a:spAutoFit/>
          </a:bodyPr>
          <a:lstStyle/>
          <a:p>
            <a:r>
              <a:rPr lang="vi-VN" sz="3200">
                <a:latin typeface="Times New Roman" pitchFamily="18" charset="0"/>
                <a:cs typeface="Times New Roman" pitchFamily="18" charset="0"/>
              </a:rPr>
              <a:t>Chuẩn bị:- Ba thỏi sắt có thể tích lần lượt là V</a:t>
            </a:r>
            <a:r>
              <a:rPr lang="vi-VN" sz="3200" baseline="-25000">
                <a:latin typeface="Times New Roman" pitchFamily="18" charset="0"/>
                <a:cs typeface="Times New Roman" pitchFamily="18" charset="0"/>
              </a:rPr>
              <a:t>1</a:t>
            </a:r>
            <a:r>
              <a:rPr lang="vi-VN" sz="3200">
                <a:latin typeface="Times New Roman" pitchFamily="18" charset="0"/>
                <a:cs typeface="Times New Roman" pitchFamily="18" charset="0"/>
              </a:rPr>
              <a:t> = V</a:t>
            </a:r>
            <a:r>
              <a:rPr lang="vi-VN" sz="3200" baseline="-25000">
                <a:latin typeface="Times New Roman" pitchFamily="18" charset="0"/>
                <a:cs typeface="Times New Roman" pitchFamily="18" charset="0"/>
              </a:rPr>
              <a:t>2</a:t>
            </a:r>
            <a:r>
              <a:rPr lang="vi-VN" sz="3200">
                <a:latin typeface="Times New Roman" pitchFamily="18" charset="0"/>
                <a:cs typeface="Times New Roman" pitchFamily="18" charset="0"/>
              </a:rPr>
              <a:t> = V</a:t>
            </a:r>
            <a:r>
              <a:rPr lang="vi-VN" sz="3200" baseline="-25000">
                <a:latin typeface="Times New Roman" pitchFamily="18" charset="0"/>
                <a:cs typeface="Times New Roman" pitchFamily="18" charset="0"/>
              </a:rPr>
              <a:t>3</a:t>
            </a:r>
            <a:r>
              <a:rPr lang="vi-VN" sz="3200">
                <a:latin typeface="Times New Roman" pitchFamily="18" charset="0"/>
                <a:cs typeface="Times New Roman" pitchFamily="18" charset="0"/>
              </a:rPr>
              <a:t> = V (Hình 13.2)</a:t>
            </a:r>
          </a:p>
          <a:p>
            <a:r>
              <a:rPr lang="vi-VN" sz="3200">
                <a:latin typeface="Times New Roman" pitchFamily="18" charset="0"/>
                <a:cs typeface="Times New Roman" pitchFamily="18" charset="0"/>
              </a:rPr>
              <a:t> -  cân điện tử.</a:t>
            </a:r>
            <a:endParaRPr lang="en-US" sz="3200" dirty="0">
              <a:latin typeface="Times New Roman" pitchFamily="18" charset="0"/>
              <a:cs typeface="Times New Roman" pitchFamily="18" charset="0"/>
            </a:endParaRPr>
          </a:p>
        </p:txBody>
      </p:sp>
      <p:pic>
        <p:nvPicPr>
          <p:cNvPr id="8" name="Picture 7" descr="https://lh5.googleusercontent.com/sWcogMwCGVV9oTo53hU6baiw3Jx7a7-vUNYgyAiP5mXFzSMknkGn3E9MbuVtRMwheod-X9UW18XclQxVfVg1ARxX3z9hz6lelBGBJ19BXatu-my5fhpupdDVGcVPsbi0Pol9FWQAJO6CIe-ezits7g"/>
          <p:cNvPicPr/>
          <p:nvPr/>
        </p:nvPicPr>
        <p:blipFill>
          <a:blip r:embed="rId3"/>
          <a:srcRect/>
          <a:stretch>
            <a:fillRect/>
          </a:stretch>
        </p:blipFill>
        <p:spPr bwMode="auto">
          <a:xfrm>
            <a:off x="5791200" y="3886200"/>
            <a:ext cx="31242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edge">
                                      <p:cBhvr>
                                        <p:cTn id="24" dur="2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102435" cy="584775"/>
          </a:xfrm>
          <a:prstGeom prst="rect">
            <a:avLst/>
          </a:prstGeom>
        </p:spPr>
        <p:txBody>
          <a:bodyPr wrap="none">
            <a:spAutoFit/>
          </a:bodyPr>
          <a:lstStyle/>
          <a:p>
            <a:r>
              <a:rPr lang="en-US" sz="3200" b="1" dirty="0" err="1">
                <a:latin typeface="Times New Roman" pitchFamily="18" charset="0"/>
                <a:cs typeface="Times New Roman" pitchFamily="18" charset="0"/>
              </a:rPr>
              <a:t>Tiến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a:t>
            </a:r>
          </a:p>
        </p:txBody>
      </p:sp>
      <p:sp>
        <p:nvSpPr>
          <p:cNvPr id="3" name="Rectangle 2"/>
          <p:cNvSpPr/>
          <p:nvPr/>
        </p:nvSpPr>
        <p:spPr>
          <a:xfrm>
            <a:off x="0" y="457200"/>
            <a:ext cx="9144000" cy="1077218"/>
          </a:xfrm>
          <a:prstGeom prst="rect">
            <a:avLst/>
          </a:prstGeom>
        </p:spPr>
        <p:txBody>
          <a:bodyPr wrap="square">
            <a:spAutoFit/>
          </a:bodyPr>
          <a:lstStyle/>
          <a:p>
            <a:r>
              <a:rPr lang="vi-VN" sz="3200" dirty="0">
                <a:latin typeface="Times New Roman" pitchFamily="18" charset="0"/>
                <a:cs typeface="Times New Roman" pitchFamily="18" charset="0"/>
              </a:rPr>
              <a:t>Bước 1: Dùng cân điện tử để xác định khối lượng từng thỏi sắt tương ứng m</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4337" name="Rectangle 1"/>
          <p:cNvSpPr>
            <a:spLocks noChangeArrowheads="1"/>
          </p:cNvSpPr>
          <p:nvPr/>
        </p:nvSpPr>
        <p:spPr bwMode="auto">
          <a:xfrm>
            <a:off x="0" y="15240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Bước 2: Tính tỉ số giữa khối lượng và thể tích,ghi số liệu vào vở theo mẫu Bảng 13.</a:t>
            </a:r>
            <a:r>
              <a:rPr kumimoji="0" lang="en-US" sz="14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338" name="Rectangle 2"/>
          <p:cNvSpPr>
            <a:spLocks noChangeArrowheads="1"/>
          </p:cNvSpPr>
          <p:nvPr/>
        </p:nvSpPr>
        <p:spPr bwMode="auto">
          <a:xfrm>
            <a:off x="0" y="25908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Bảng</a:t>
            </a:r>
            <a:r>
              <a:rPr kumimoji="0" lang="en-US" sz="32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13.2.</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Tỉ</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số</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giữa</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khối</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thể</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tích</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vật</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làm</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từ</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khác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nhau</a:t>
            </a: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1" y="3886200"/>
          <a:ext cx="9144001" cy="2666999"/>
        </p:xfrm>
        <a:graphic>
          <a:graphicData uri="http://schemas.openxmlformats.org/drawingml/2006/table">
            <a:tbl>
              <a:tblPr/>
              <a:tblGrid>
                <a:gridCol w="2390958">
                  <a:extLst>
                    <a:ext uri="{9D8B030D-6E8A-4147-A177-3AD203B41FA5}">
                      <a16:colId xmlns:a16="http://schemas.microsoft.com/office/drawing/2014/main" val="20000"/>
                    </a:ext>
                  </a:extLst>
                </a:gridCol>
                <a:gridCol w="1970134">
                  <a:extLst>
                    <a:ext uri="{9D8B030D-6E8A-4147-A177-3AD203B41FA5}">
                      <a16:colId xmlns:a16="http://schemas.microsoft.com/office/drawing/2014/main" val="20001"/>
                    </a:ext>
                  </a:extLst>
                </a:gridCol>
                <a:gridCol w="2391951">
                  <a:extLst>
                    <a:ext uri="{9D8B030D-6E8A-4147-A177-3AD203B41FA5}">
                      <a16:colId xmlns:a16="http://schemas.microsoft.com/office/drawing/2014/main" val="20002"/>
                    </a:ext>
                  </a:extLst>
                </a:gridCol>
                <a:gridCol w="2390958">
                  <a:extLst>
                    <a:ext uri="{9D8B030D-6E8A-4147-A177-3AD203B41FA5}">
                      <a16:colId xmlns:a16="http://schemas.microsoft.com/office/drawing/2014/main" val="20003"/>
                    </a:ext>
                  </a:extLst>
                </a:gridCol>
              </a:tblGrid>
              <a:tr h="601064">
                <a:tc>
                  <a:txBody>
                    <a:bodyPr/>
                    <a:lstStyle/>
                    <a:p>
                      <a:pPr algn="ctr">
                        <a:lnSpc>
                          <a:spcPct val="115000"/>
                        </a:lnSpc>
                        <a:spcAft>
                          <a:spcPts val="0"/>
                        </a:spcAft>
                      </a:pPr>
                      <a:r>
                        <a:rPr lang="en-US" sz="3200">
                          <a:solidFill>
                            <a:srgbClr val="000000"/>
                          </a:solidFill>
                          <a:latin typeface="Times New Roman"/>
                          <a:ea typeface="Times New Roman"/>
                          <a:cs typeface="Times New Roman"/>
                        </a:rPr>
                        <a:t>Đại lượng</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Thỏi 1</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Thỏi 2</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Thỏi 3</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01064">
                <a:tc>
                  <a:txBody>
                    <a:bodyPr/>
                    <a:lstStyle/>
                    <a:p>
                      <a:pPr algn="ctr">
                        <a:lnSpc>
                          <a:spcPct val="115000"/>
                        </a:lnSpc>
                        <a:spcAft>
                          <a:spcPts val="0"/>
                        </a:spcAft>
                      </a:pPr>
                      <a:r>
                        <a:rPr lang="en-US" sz="3200">
                          <a:solidFill>
                            <a:srgbClr val="000000"/>
                          </a:solidFill>
                          <a:latin typeface="Times New Roman"/>
                          <a:ea typeface="Times New Roman"/>
                          <a:cs typeface="Times New Roman"/>
                        </a:rPr>
                        <a:t>Thể tích</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1064">
                <a:tc>
                  <a:txBody>
                    <a:bodyPr/>
                    <a:lstStyle/>
                    <a:p>
                      <a:pPr algn="ctr">
                        <a:lnSpc>
                          <a:spcPct val="115000"/>
                        </a:lnSpc>
                        <a:spcAft>
                          <a:spcPts val="0"/>
                        </a:spcAft>
                      </a:pPr>
                      <a:r>
                        <a:rPr lang="en-US" sz="3200">
                          <a:solidFill>
                            <a:srgbClr val="000000"/>
                          </a:solidFill>
                          <a:latin typeface="Times New Roman"/>
                          <a:ea typeface="Times New Roman"/>
                          <a:cs typeface="Times New Roman"/>
                        </a:rPr>
                        <a:t>Khối lượng</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63807">
                <a:tc>
                  <a:txBody>
                    <a:bodyPr/>
                    <a:lstStyle/>
                    <a:p>
                      <a:pPr algn="ctr">
                        <a:lnSpc>
                          <a:spcPct val="115000"/>
                        </a:lnSpc>
                        <a:spcAft>
                          <a:spcPts val="0"/>
                        </a:spcAft>
                      </a:pPr>
                      <a:r>
                        <a:rPr lang="en-US" sz="3200">
                          <a:solidFill>
                            <a:srgbClr val="000000"/>
                          </a:solidFill>
                          <a:latin typeface="Times New Roman"/>
                          <a:ea typeface="Times New Roman"/>
                          <a:cs typeface="Times New Roman"/>
                        </a:rPr>
                        <a:t>Tỉ số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pic>
        <p:nvPicPr>
          <p:cNvPr id="14342" name="Picture 52" descr="https://lh5.googleusercontent.com/knVWevUXpIUXzG-HO4Gu4E2Haqb791vZi7kDcaFgrLSQfbQgXHdxC63iuzsVXYNYJ04031DlNr6ny6r3_rm6U13OiiXd53gZfQT_u0b3fR-CEWIGMyFYXtlIO1qwIRWGsfAjy73SQqyOGcnttq7cGw"/>
          <p:cNvPicPr>
            <a:picLocks noChangeAspect="1" noChangeArrowheads="1"/>
          </p:cNvPicPr>
          <p:nvPr/>
        </p:nvPicPr>
        <p:blipFill>
          <a:blip r:embed="rId2"/>
          <a:srcRect/>
          <a:stretch>
            <a:fillRect/>
          </a:stretch>
        </p:blipFill>
        <p:spPr bwMode="auto">
          <a:xfrm>
            <a:off x="1752600" y="5638799"/>
            <a:ext cx="381000" cy="831273"/>
          </a:xfrm>
          <a:prstGeom prst="rect">
            <a:avLst/>
          </a:prstGeom>
          <a:noFill/>
        </p:spPr>
      </p:pic>
      <p:pic>
        <p:nvPicPr>
          <p:cNvPr id="14341" name="Picture 53" descr="https://lh5.googleusercontent.com/lGGbAMy0tBKTOuoMJ9UgD2KOZoBYOoyyX-DO9HqeM8hAUx8TgF4AfgV6Eurw-5cTuT2suTEkPvqNlP1h2uKMEXYTYMKRSYp5fykiW9mIxsBRT4KeP_beqvttuO6g4R9kFnXn_0zq4z1FLqKP-J22dg"/>
          <p:cNvPicPr>
            <a:picLocks noChangeAspect="1" noChangeArrowheads="1"/>
          </p:cNvPicPr>
          <p:nvPr/>
        </p:nvPicPr>
        <p:blipFill>
          <a:blip r:embed="rId3"/>
          <a:srcRect/>
          <a:stretch>
            <a:fillRect/>
          </a:stretch>
        </p:blipFill>
        <p:spPr bwMode="auto">
          <a:xfrm>
            <a:off x="2895600" y="5791200"/>
            <a:ext cx="914400" cy="734291"/>
          </a:xfrm>
          <a:prstGeom prst="rect">
            <a:avLst/>
          </a:prstGeom>
          <a:noFill/>
        </p:spPr>
      </p:pic>
      <p:pic>
        <p:nvPicPr>
          <p:cNvPr id="14340" name="Picture 54" descr="https://lh3.googleusercontent.com/vd9f53Xah1EuThZPrKqxnZI_ZFXe6hAa681w8_Wtr4LJvY_LrpbNizYAQ1rRVCrqrjSGmOnD4QOUPjw4Qw0tsasISfElmRCGDKWeq8IY_jaAG9q_9fcBomJ6W0y_T4_L-MaDVFQ0ItIN8_i8PeaoYA"/>
          <p:cNvPicPr>
            <a:picLocks noChangeAspect="1" noChangeArrowheads="1"/>
          </p:cNvPicPr>
          <p:nvPr/>
        </p:nvPicPr>
        <p:blipFill>
          <a:blip r:embed="rId4"/>
          <a:srcRect/>
          <a:stretch>
            <a:fillRect/>
          </a:stretch>
        </p:blipFill>
        <p:spPr bwMode="auto">
          <a:xfrm>
            <a:off x="5105400" y="5791200"/>
            <a:ext cx="914400" cy="685800"/>
          </a:xfrm>
          <a:prstGeom prst="rect">
            <a:avLst/>
          </a:prstGeom>
          <a:noFill/>
        </p:spPr>
      </p:pic>
      <p:pic>
        <p:nvPicPr>
          <p:cNvPr id="14339" name="Picture 55" descr="https://lh3.googleusercontent.com/d3B8LInfMs8PkLPZoNzxqc3q0JAf4Od_KrSho0OL8Dlb7WgjdG35-aS1VrbbtcMjeVG_NSHiYRvxx8dFg1QXRbB2deICjSwSwoSnptuC9d0hyAhJ-I-_aTBzCDjkQmml5-FCkBajU6u3IaJUHHGNHA"/>
          <p:cNvPicPr>
            <a:picLocks noChangeAspect="1" noChangeArrowheads="1"/>
          </p:cNvPicPr>
          <p:nvPr/>
        </p:nvPicPr>
        <p:blipFill>
          <a:blip r:embed="rId5"/>
          <a:srcRect/>
          <a:stretch>
            <a:fillRect/>
          </a:stretch>
        </p:blipFill>
        <p:spPr bwMode="auto">
          <a:xfrm>
            <a:off x="7239000" y="5638800"/>
            <a:ext cx="990600" cy="9375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7"/>
                                        </p:tgtEl>
                                        <p:attrNameLst>
                                          <p:attrName>style.visibility</p:attrName>
                                        </p:attrNameLst>
                                      </p:cBhvr>
                                      <p:to>
                                        <p:strVal val="visible"/>
                                      </p:to>
                                    </p:set>
                                    <p:animEffect transition="in" filter="blinds(horizontal)">
                                      <p:cBhvr>
                                        <p:cTn id="17" dur="500"/>
                                        <p:tgtEl>
                                          <p:spTgt spid="1433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338"/>
                                        </p:tgtEl>
                                        <p:attrNameLst>
                                          <p:attrName>style.visibility</p:attrName>
                                        </p:attrNameLst>
                                      </p:cBhvr>
                                      <p:to>
                                        <p:strVal val="visible"/>
                                      </p:to>
                                    </p:set>
                                    <p:animEffect transition="in" filter="randombar(horizontal)">
                                      <p:cBhvr>
                                        <p:cTn id="22" dur="500"/>
                                        <p:tgtEl>
                                          <p:spTgt spid="143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342"/>
                                        </p:tgtEl>
                                        <p:attrNameLst>
                                          <p:attrName>style.visibility</p:attrName>
                                        </p:attrNameLst>
                                      </p:cBhvr>
                                      <p:to>
                                        <p:strVal val="visible"/>
                                      </p:to>
                                    </p:set>
                                    <p:animEffect transition="in" filter="blinds(horizontal)">
                                      <p:cBhvr>
                                        <p:cTn id="32" dur="500"/>
                                        <p:tgtEl>
                                          <p:spTgt spid="1434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41"/>
                                        </p:tgtEl>
                                        <p:attrNameLst>
                                          <p:attrName>style.visibility</p:attrName>
                                        </p:attrNameLst>
                                      </p:cBhvr>
                                      <p:to>
                                        <p:strVal val="visible"/>
                                      </p:to>
                                    </p:set>
                                    <p:anim calcmode="lin" valueType="num">
                                      <p:cBhvr additive="base">
                                        <p:cTn id="37" dur="500" fill="hold"/>
                                        <p:tgtEl>
                                          <p:spTgt spid="14341"/>
                                        </p:tgtEl>
                                        <p:attrNameLst>
                                          <p:attrName>ppt_x</p:attrName>
                                        </p:attrNameLst>
                                      </p:cBhvr>
                                      <p:tavLst>
                                        <p:tav tm="0">
                                          <p:val>
                                            <p:strVal val="#ppt_x"/>
                                          </p:val>
                                        </p:tav>
                                        <p:tav tm="100000">
                                          <p:val>
                                            <p:strVal val="#ppt_x"/>
                                          </p:val>
                                        </p:tav>
                                      </p:tavLst>
                                    </p:anim>
                                    <p:anim calcmode="lin" valueType="num">
                                      <p:cBhvr additive="base">
                                        <p:cTn id="3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14340"/>
                                        </p:tgtEl>
                                        <p:attrNameLst>
                                          <p:attrName>style.visibility</p:attrName>
                                        </p:attrNameLst>
                                      </p:cBhvr>
                                      <p:to>
                                        <p:strVal val="visible"/>
                                      </p:to>
                                    </p:set>
                                    <p:animEffect transition="in" filter="plus(in)">
                                      <p:cBhvr>
                                        <p:cTn id="43" dur="2000"/>
                                        <p:tgtEl>
                                          <p:spTgt spid="143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339"/>
                                        </p:tgtEl>
                                        <p:attrNameLst>
                                          <p:attrName>style.visibility</p:attrName>
                                        </p:attrNameLst>
                                      </p:cBhvr>
                                      <p:to>
                                        <p:strVal val="visible"/>
                                      </p:to>
                                    </p:set>
                                    <p:animEffect transition="in" filter="wipe(down)">
                                      <p:cBhvr>
                                        <p:cTn id="48"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2"/>
          <a:srcRect/>
          <a:stretch>
            <a:fillRect/>
          </a:stretch>
        </p:blipFill>
        <p:spPr bwMode="auto">
          <a:xfrm>
            <a:off x="0" y="-1"/>
            <a:ext cx="9144000" cy="6843695"/>
          </a:xfrm>
          <a:prstGeom prst="rect">
            <a:avLst/>
          </a:prstGeom>
          <a:noFill/>
        </p:spPr>
      </p:pic>
      <p:sp>
        <p:nvSpPr>
          <p:cNvPr id="33793" name="Rectangle 1"/>
          <p:cNvSpPr>
            <a:spLocks noChangeArrowheads="1"/>
          </p:cNvSpPr>
          <p:nvPr/>
        </p:nvSpPr>
        <p:spPr bwMode="auto">
          <a:xfrm>
            <a:off x="1"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Hãy nhận xét về tỉ số giữa khối lượng và thể tích của các thỏi sắt, nhôm, đồng.</a:t>
            </a:r>
            <a:endParaRPr kumimoji="0" lang="en-US" sz="3200" b="0" i="0" u="none" strike="noStrike" cap="none" normalizeH="0" baseline="0">
              <a:ln>
                <a:noFill/>
              </a:ln>
              <a:solidFill>
                <a:srgbClr val="FF0000"/>
              </a:solidFill>
              <a:effectLst/>
              <a:latin typeface="Times New Roman" pitchFamily="18" charset="0"/>
              <a:cs typeface="Times New Roman" pitchFamily="18" charset="0"/>
            </a:endParaRPr>
          </a:p>
        </p:txBody>
      </p:sp>
      <p:sp>
        <p:nvSpPr>
          <p:cNvPr id="33794" name="Rectangle 2"/>
          <p:cNvSpPr>
            <a:spLocks noChangeArrowheads="1"/>
          </p:cNvSpPr>
          <p:nvPr/>
        </p:nvSpPr>
        <p:spPr bwMode="auto">
          <a:xfrm>
            <a:off x="0" y="9906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Bảng</a:t>
            </a:r>
            <a:r>
              <a:rPr kumimoji="0" lang="en-US"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13.2.</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Tỉ</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giữa</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khối</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thể</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tích</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vật</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làm</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từ</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chất</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khác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nhau</a:t>
            </a: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98402520"/>
              </p:ext>
            </p:extLst>
          </p:nvPr>
        </p:nvGraphicFramePr>
        <p:xfrm>
          <a:off x="-1" y="2057400"/>
          <a:ext cx="9144001" cy="4306824"/>
        </p:xfrm>
        <a:graphic>
          <a:graphicData uri="http://schemas.openxmlformats.org/drawingml/2006/table">
            <a:tbl>
              <a:tblPr/>
              <a:tblGrid>
                <a:gridCol w="1371601">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Đại lượng</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dirty="0" err="1">
                          <a:latin typeface="Times New Roman" pitchFamily="18" charset="0"/>
                          <a:ea typeface="Times New Roman"/>
                          <a:cs typeface="Times New Roman" pitchFamily="18" charset="0"/>
                        </a:rPr>
                        <a:t>Thỏi</a:t>
                      </a:r>
                      <a:r>
                        <a:rPr lang="en-US" sz="3200" b="1" dirty="0">
                          <a:latin typeface="Times New Roman" pitchFamily="18" charset="0"/>
                          <a:ea typeface="Times New Roman"/>
                          <a:cs typeface="Times New Roman" pitchFamily="18" charset="0"/>
                        </a:rPr>
                        <a:t> 1</a:t>
                      </a:r>
                    </a:p>
                    <a:p>
                      <a:pPr algn="ctr">
                        <a:lnSpc>
                          <a:spcPct val="115000"/>
                        </a:lnSpc>
                        <a:spcAft>
                          <a:spcPts val="0"/>
                        </a:spcAft>
                      </a:pPr>
                      <a:r>
                        <a:rPr lang="en-US" sz="3200" b="1" dirty="0">
                          <a:latin typeface="Times New Roman" pitchFamily="18" charset="0"/>
                          <a:ea typeface="Calibri"/>
                          <a:cs typeface="Times New Roman" pitchFamily="18" charset="0"/>
                        </a:rPr>
                        <a:t>(</a:t>
                      </a:r>
                      <a:r>
                        <a:rPr lang="en-US" sz="3200" b="1" dirty="0" err="1">
                          <a:latin typeface="Times New Roman" pitchFamily="18" charset="0"/>
                          <a:ea typeface="Calibri"/>
                          <a:cs typeface="Times New Roman" pitchFamily="18" charset="0"/>
                        </a:rPr>
                        <a:t>Sắt</a:t>
                      </a:r>
                      <a:r>
                        <a:rPr lang="en-US" sz="3200" b="1" dirty="0">
                          <a:latin typeface="Times New Roman" pitchFamily="18" charset="0"/>
                          <a:ea typeface="Calibri"/>
                          <a:cs typeface="Times New Roman" pitchFamily="18" charset="0"/>
                        </a:rPr>
                        <a:t>)</a:t>
                      </a:r>
                      <a:endParaRPr lang="en-US" sz="3200" dirty="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dirty="0" err="1">
                          <a:latin typeface="Times New Roman" pitchFamily="18" charset="0"/>
                          <a:ea typeface="Times New Roman"/>
                          <a:cs typeface="Times New Roman" pitchFamily="18" charset="0"/>
                        </a:rPr>
                        <a:t>Thỏi</a:t>
                      </a:r>
                      <a:r>
                        <a:rPr lang="en-US" sz="3200" b="1" dirty="0">
                          <a:latin typeface="Times New Roman" pitchFamily="18" charset="0"/>
                          <a:ea typeface="Times New Roman"/>
                          <a:cs typeface="Times New Roman" pitchFamily="18" charset="0"/>
                        </a:rPr>
                        <a:t> 2</a:t>
                      </a:r>
                    </a:p>
                    <a:p>
                      <a:pPr algn="ctr">
                        <a:lnSpc>
                          <a:spcPct val="115000"/>
                        </a:lnSpc>
                        <a:spcAft>
                          <a:spcPts val="0"/>
                        </a:spcAft>
                      </a:pPr>
                      <a:r>
                        <a:rPr lang="en-US" sz="3200" b="1" dirty="0">
                          <a:latin typeface="Times New Roman" pitchFamily="18" charset="0"/>
                          <a:ea typeface="Calibri"/>
                          <a:cs typeface="Times New Roman" pitchFamily="18" charset="0"/>
                        </a:rPr>
                        <a:t>(</a:t>
                      </a:r>
                      <a:r>
                        <a:rPr lang="en-US" sz="3200" b="1" dirty="0" err="1">
                          <a:latin typeface="Times New Roman" pitchFamily="18" charset="0"/>
                          <a:ea typeface="Calibri"/>
                          <a:cs typeface="Times New Roman" pitchFamily="18" charset="0"/>
                        </a:rPr>
                        <a:t>Nhôm</a:t>
                      </a:r>
                      <a:r>
                        <a:rPr lang="en-US" sz="3200" b="1" dirty="0">
                          <a:latin typeface="Times New Roman" pitchFamily="18" charset="0"/>
                          <a:ea typeface="Calibri"/>
                          <a:cs typeface="Times New Roman" pitchFamily="18" charset="0"/>
                        </a:rPr>
                        <a:t>)</a:t>
                      </a:r>
                      <a:endParaRPr lang="en-US" sz="3200" dirty="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dirty="0" err="1">
                          <a:latin typeface="Times New Roman" pitchFamily="18" charset="0"/>
                          <a:ea typeface="Times New Roman"/>
                          <a:cs typeface="Times New Roman" pitchFamily="18" charset="0"/>
                        </a:rPr>
                        <a:t>Thỏi</a:t>
                      </a:r>
                      <a:r>
                        <a:rPr lang="en-US" sz="3200" b="1" dirty="0">
                          <a:latin typeface="Times New Roman" pitchFamily="18" charset="0"/>
                          <a:ea typeface="Times New Roman"/>
                          <a:cs typeface="Times New Roman" pitchFamily="18" charset="0"/>
                        </a:rPr>
                        <a:t> 3</a:t>
                      </a:r>
                    </a:p>
                    <a:p>
                      <a:pPr algn="ctr">
                        <a:lnSpc>
                          <a:spcPct val="115000"/>
                        </a:lnSpc>
                        <a:spcAft>
                          <a:spcPts val="0"/>
                        </a:spcAft>
                      </a:pPr>
                      <a:r>
                        <a:rPr lang="en-US" sz="3200" b="1" dirty="0">
                          <a:latin typeface="Times New Roman" pitchFamily="18" charset="0"/>
                          <a:ea typeface="Calibri"/>
                          <a:cs typeface="Times New Roman" pitchFamily="18" charset="0"/>
                        </a:rPr>
                        <a:t>(</a:t>
                      </a:r>
                      <a:r>
                        <a:rPr lang="en-US" sz="3200" b="1" dirty="0" err="1">
                          <a:latin typeface="Times New Roman" pitchFamily="18" charset="0"/>
                          <a:ea typeface="Calibri"/>
                          <a:cs typeface="Times New Roman" pitchFamily="18" charset="0"/>
                        </a:rPr>
                        <a:t>Đồng</a:t>
                      </a:r>
                      <a:r>
                        <a:rPr lang="en-US" sz="3200" b="1" dirty="0">
                          <a:latin typeface="Times New Roman" pitchFamily="18" charset="0"/>
                          <a:ea typeface="Calibri"/>
                          <a:cs typeface="Times New Roman" pitchFamily="18" charset="0"/>
                        </a:rPr>
                        <a:t>)</a:t>
                      </a:r>
                      <a:endParaRPr lang="en-US" sz="3200" dirty="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Thể tích</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1</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2</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3</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Khối lượng</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1</a:t>
                      </a:r>
                      <a:r>
                        <a:rPr lang="en-US" sz="3200">
                          <a:latin typeface="Times New Roman" pitchFamily="18" charset="0"/>
                          <a:ea typeface="Times New Roman"/>
                          <a:cs typeface="Times New Roman" pitchFamily="18" charset="0"/>
                        </a:rPr>
                        <a:t> = 7,8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2</a:t>
                      </a:r>
                      <a:r>
                        <a:rPr lang="en-US" sz="3200">
                          <a:latin typeface="Times New Roman" pitchFamily="18" charset="0"/>
                          <a:ea typeface="Times New Roman"/>
                          <a:cs typeface="Times New Roman" pitchFamily="18" charset="0"/>
                        </a:rPr>
                        <a:t> = 2,7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3</a:t>
                      </a:r>
                      <a:r>
                        <a:rPr lang="en-US" sz="3200">
                          <a:latin typeface="Times New Roman" pitchFamily="18" charset="0"/>
                          <a:ea typeface="Times New Roman"/>
                          <a:cs typeface="Times New Roman" pitchFamily="18" charset="0"/>
                        </a:rPr>
                        <a:t> = 8,96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Tỉ số</a:t>
                      </a:r>
                      <a:endParaRPr lang="vi-VN" sz="3200" b="0">
                        <a:latin typeface="Times New Roman" pitchFamily="18" charset="0"/>
                        <a:ea typeface="Times New Roman"/>
                        <a:cs typeface="Times New Roman" pitchFamily="18" charset="0"/>
                      </a:endParaRPr>
                    </a:p>
                    <a:p>
                      <a:pPr algn="ctr">
                        <a:lnSpc>
                          <a:spcPct val="115000"/>
                        </a:lnSpc>
                        <a:spcAft>
                          <a:spcPts val="0"/>
                        </a:spcAft>
                      </a:pPr>
                      <a:r>
                        <a:rPr lang="en-US" sz="3200" b="0">
                          <a:latin typeface="Times New Roman" pitchFamily="18" charset="0"/>
                          <a:ea typeface="Times New Roman"/>
                          <a:cs typeface="Times New Roman" pitchFamily="18" charset="0"/>
                        </a:rPr>
                        <a:t> m</a:t>
                      </a:r>
                      <a:r>
                        <a:rPr lang="vi-VN" sz="3200" b="0">
                          <a:latin typeface="Times New Roman" pitchFamily="18" charset="0"/>
                          <a:ea typeface="Times New Roman"/>
                          <a:cs typeface="Times New Roman" pitchFamily="18" charset="0"/>
                        </a:rPr>
                        <a:t>/V</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dirty="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pic>
        <p:nvPicPr>
          <p:cNvPr id="33796" name="Picture 4" descr="Giáo án KHTN 8 Bài 13 (Kết nối tri thức 2023): Khối lượng riêng | Khoa học tự nhiên 8 (ảnh 8)"/>
          <p:cNvPicPr>
            <a:picLocks noChangeAspect="1" noChangeArrowheads="1"/>
          </p:cNvPicPr>
          <p:nvPr/>
        </p:nvPicPr>
        <p:blipFill>
          <a:blip r:embed="rId3"/>
          <a:srcRect/>
          <a:stretch>
            <a:fillRect/>
          </a:stretch>
        </p:blipFill>
        <p:spPr bwMode="auto">
          <a:xfrm>
            <a:off x="1676400" y="5486400"/>
            <a:ext cx="2094924" cy="866775"/>
          </a:xfrm>
          <a:prstGeom prst="rect">
            <a:avLst/>
          </a:prstGeom>
          <a:noFill/>
        </p:spPr>
      </p:pic>
      <p:pic>
        <p:nvPicPr>
          <p:cNvPr id="33798" name="Picture 6" descr="Giáo án KHTN 8 Bài 13 (Kết nối tri thức 2023): Khối lượng riêng | Khoa học tự nhiên 8 (ảnh 9)"/>
          <p:cNvPicPr>
            <a:picLocks noChangeAspect="1" noChangeArrowheads="1"/>
          </p:cNvPicPr>
          <p:nvPr/>
        </p:nvPicPr>
        <p:blipFill>
          <a:blip r:embed="rId4"/>
          <a:srcRect/>
          <a:stretch>
            <a:fillRect/>
          </a:stretch>
        </p:blipFill>
        <p:spPr bwMode="auto">
          <a:xfrm>
            <a:off x="4267200" y="5486400"/>
            <a:ext cx="2094386" cy="895350"/>
          </a:xfrm>
          <a:prstGeom prst="rect">
            <a:avLst/>
          </a:prstGeom>
          <a:noFill/>
        </p:spPr>
      </p:pic>
      <p:pic>
        <p:nvPicPr>
          <p:cNvPr id="33800" name="Picture 8" descr="Giáo án KHTN 8 Bài 13 (Kết nối tri thức 2023): Khối lượng riêng | Khoa học tự nhiên 8 (ảnh 10)"/>
          <p:cNvPicPr>
            <a:picLocks noChangeAspect="1" noChangeArrowheads="1"/>
          </p:cNvPicPr>
          <p:nvPr/>
        </p:nvPicPr>
        <p:blipFill>
          <a:blip r:embed="rId5"/>
          <a:srcRect/>
          <a:stretch>
            <a:fillRect/>
          </a:stretch>
        </p:blipFill>
        <p:spPr bwMode="auto">
          <a:xfrm>
            <a:off x="6705600" y="5562600"/>
            <a:ext cx="2258699" cy="866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Effect transition="in" filter="blinds(horizontal)">
                                      <p:cBhvr>
                                        <p:cTn id="7" dur="500"/>
                                        <p:tgtEl>
                                          <p:spTgt spid="337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3794"/>
                                        </p:tgtEl>
                                        <p:attrNameLst>
                                          <p:attrName>style.visibility</p:attrName>
                                        </p:attrNameLst>
                                      </p:cBhvr>
                                      <p:to>
                                        <p:strVal val="visible"/>
                                      </p:to>
                                    </p:set>
                                    <p:anim calcmode="lin" valueType="num">
                                      <p:cBhvr>
                                        <p:cTn id="12" dur="500" fill="hold"/>
                                        <p:tgtEl>
                                          <p:spTgt spid="33794"/>
                                        </p:tgtEl>
                                        <p:attrNameLst>
                                          <p:attrName>ppt_w</p:attrName>
                                        </p:attrNameLst>
                                      </p:cBhvr>
                                      <p:tavLst>
                                        <p:tav tm="0">
                                          <p:val>
                                            <p:fltVal val="0"/>
                                          </p:val>
                                        </p:tav>
                                        <p:tav tm="100000">
                                          <p:val>
                                            <p:strVal val="#ppt_w"/>
                                          </p:val>
                                        </p:tav>
                                      </p:tavLst>
                                    </p:anim>
                                    <p:anim calcmode="lin" valueType="num">
                                      <p:cBhvr>
                                        <p:cTn id="13" dur="500" fill="hold"/>
                                        <p:tgtEl>
                                          <p:spTgt spid="33794"/>
                                        </p:tgtEl>
                                        <p:attrNameLst>
                                          <p:attrName>ppt_h</p:attrName>
                                        </p:attrNameLst>
                                      </p:cBhvr>
                                      <p:tavLst>
                                        <p:tav tm="0">
                                          <p:val>
                                            <p:fltVal val="0"/>
                                          </p:val>
                                        </p:tav>
                                        <p:tav tm="100000">
                                          <p:val>
                                            <p:strVal val="#ppt_h"/>
                                          </p:val>
                                        </p:tav>
                                      </p:tavLst>
                                    </p:anim>
                                    <p:animEffect transition="in" filter="fade">
                                      <p:cBhvr>
                                        <p:cTn id="14" dur="500"/>
                                        <p:tgtEl>
                                          <p:spTgt spid="3379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3796"/>
                                        </p:tgtEl>
                                        <p:attrNameLst>
                                          <p:attrName>style.visibility</p:attrName>
                                        </p:attrNameLst>
                                      </p:cBhvr>
                                      <p:to>
                                        <p:strVal val="visible"/>
                                      </p:to>
                                    </p:set>
                                    <p:animEffect transition="in" filter="slide(fromBottom)">
                                      <p:cBhvr>
                                        <p:cTn id="24" dur="500"/>
                                        <p:tgtEl>
                                          <p:spTgt spid="3379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3798"/>
                                        </p:tgtEl>
                                        <p:attrNameLst>
                                          <p:attrName>style.visibility</p:attrName>
                                        </p:attrNameLst>
                                      </p:cBhvr>
                                      <p:to>
                                        <p:strVal val="visible"/>
                                      </p:to>
                                    </p:set>
                                    <p:animEffect transition="in" filter="slide(fromBottom)">
                                      <p:cBhvr>
                                        <p:cTn id="29" dur="500"/>
                                        <p:tgtEl>
                                          <p:spTgt spid="3379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33800"/>
                                        </p:tgtEl>
                                        <p:attrNameLst>
                                          <p:attrName>style.visibility</p:attrName>
                                        </p:attrNameLst>
                                      </p:cBhvr>
                                      <p:to>
                                        <p:strVal val="visible"/>
                                      </p:to>
                                    </p:set>
                                    <p:animEffect transition="in" filter="barn(inHorizontal)">
                                      <p:cBhvr>
                                        <p:cTn id="34"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1238</Words>
  <Application>Microsoft Office PowerPoint</Application>
  <PresentationFormat>On-screen Show (4:3)</PresentationFormat>
  <Paragraphs>124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BAO</cp:lastModifiedBy>
  <cp:revision>4</cp:revision>
  <dcterms:created xsi:type="dcterms:W3CDTF">2023-04-05T15:25:34Z</dcterms:created>
  <dcterms:modified xsi:type="dcterms:W3CDTF">2023-09-12T13:13:15Z</dcterms:modified>
  <cp:version>n</cp:version>
</cp:coreProperties>
</file>