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  <p:sldMasterId id="2147483756" r:id="rId8"/>
  </p:sldMasterIdLst>
  <p:sldIdLst>
    <p:sldId id="274" r:id="rId9"/>
    <p:sldId id="261" r:id="rId10"/>
    <p:sldId id="267" r:id="rId11"/>
    <p:sldId id="268" r:id="rId12"/>
    <p:sldId id="277" r:id="rId13"/>
    <p:sldId id="278" r:id="rId14"/>
    <p:sldId id="279" r:id="rId15"/>
    <p:sldId id="270" r:id="rId16"/>
    <p:sldId id="271" r:id="rId17"/>
    <p:sldId id="272" r:id="rId18"/>
    <p:sldId id="27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0" autoAdjust="0"/>
    <p:restoredTop sz="94660"/>
  </p:normalViewPr>
  <p:slideViewPr>
    <p:cSldViewPr snapToGrid="0">
      <p:cViewPr varScale="1">
        <p:scale>
          <a:sx n="59" d="100"/>
          <a:sy n="59" d="100"/>
        </p:scale>
        <p:origin x="3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1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0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316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26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4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24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93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3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58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976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73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62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270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64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29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43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93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877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22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538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62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31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707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79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144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10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869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38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14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32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46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76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90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1012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522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650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31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748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928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310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791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237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818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022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15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82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15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040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087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959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174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1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462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3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846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330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219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24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32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996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687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901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4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52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041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951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50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6168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236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04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421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473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991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86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200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043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943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815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705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693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6874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675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899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13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9E4E5-4A55-4934-8866-6D7C6DE61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85302-A1B8-43A5-BF55-2E6362B83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9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E4E5-4A55-4934-8866-6D7C6DE61A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302-A1B8-43A5-BF55-2E6362B830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0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5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0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7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2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4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9E4E5-4A55-4934-8866-6D7C6DE61A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5302-A1B8-43A5-BF55-2E6362B830B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9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3.xml"/><Relationship Id="rId4" Type="http://schemas.openxmlformats.org/officeDocument/2006/relationships/image" Target="http://tvtl.bachkim.vn/uploads/resources/263/thumbnails2/thay%20boi%20xem%20voi%20-%20new.jpg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41685"/>
            <a:ext cx="10972800" cy="54844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26" y="641686"/>
            <a:ext cx="7908758" cy="52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7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3"/>
          <p:cNvSpPr txBox="1">
            <a:spLocks noChangeArrowheads="1"/>
          </p:cNvSpPr>
          <p:nvPr/>
        </p:nvSpPr>
        <p:spPr bwMode="auto">
          <a:xfrm>
            <a:off x="1752600" y="1463676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Bài 3: Em hãy chỉ ra những điểm giống nhau và khác nhau giữa hai truyện “Ếch ngồi đáy giếng”   và “Thầy bói xem voi” ?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46482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12" descr="http://tvtl.bachkim.vn/uploads/resources/263/thumbnails2/thay%20boi%20xem%20voi%20-%20new.jpg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11758"/>
            <a:ext cx="419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33600" y="533401"/>
          <a:ext cx="7848600" cy="640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3468356"/>
                <a:gridCol w="2932444"/>
              </a:tblGrid>
              <a:tr h="464598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 </a:t>
                      </a:r>
                      <a:r>
                        <a:rPr lang="en-GB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sánh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Ếch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ngồi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giếng</a:t>
                      </a:r>
                      <a:endParaRPr lang="en-GB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Thầy</a:t>
                      </a:r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bói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xem</a:t>
                      </a:r>
                      <a:r>
                        <a:rPr lang="en-GB" sz="2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4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voi</a:t>
                      </a:r>
                      <a:endParaRPr lang="en-GB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74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r>
                        <a:rPr lang="en-GB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39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GB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77" name="TextBox 3"/>
          <p:cNvSpPr txBox="1">
            <a:spLocks noChangeArrowheads="1"/>
          </p:cNvSpPr>
          <p:nvPr/>
        </p:nvSpPr>
        <p:spPr bwMode="auto">
          <a:xfrm>
            <a:off x="3581400" y="1371600"/>
            <a:ext cx="6400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Đều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là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truyện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ngụ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ngôn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Nêu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ra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học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về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nhận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thức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(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hiểu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đánh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giá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sự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vật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hiện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tượng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).</a:t>
            </a:r>
          </a:p>
          <a:p>
            <a:pPr eaLnBrk="1" hangingPunct="1"/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Nhắc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ta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chủ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quan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việc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nhìn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sự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việc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hiện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tượng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xung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fr-FR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quanh</a:t>
            </a:r>
            <a:r>
              <a:rPr lang="fr-FR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GB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57600" y="3048000"/>
            <a:ext cx="3429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nhở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tầm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kiêu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ngạo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coi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quanh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86600" y="3048000"/>
            <a:ext cx="2895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GB" sz="2400" dirty="0">
              <a:solidFill>
                <a:prstClr val="black"/>
              </a:solidFill>
            </a:endParaRPr>
          </a:p>
          <a:p>
            <a:pPr eaLnBrk="1" hangingPunct="1"/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81400" y="5287964"/>
            <a:ext cx="640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685801"/>
            <a:ext cx="7772400" cy="1470025"/>
          </a:xfrm>
        </p:spPr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362200"/>
            <a:ext cx="8458200" cy="4191000"/>
          </a:xfrm>
        </p:spPr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041400"/>
            <a:ext cx="7772400" cy="3530600"/>
          </a:xfrm>
        </p:spPr>
        <p:txBody>
          <a:bodyPr>
            <a:noAutofit/>
          </a:bodyPr>
          <a:lstStyle/>
          <a:p>
            <a:r>
              <a:rPr lang="en-US" sz="4800" b="1" dirty="0" err="1" smtClean="0"/>
              <a:t>Tiết</a:t>
            </a:r>
            <a:r>
              <a:rPr lang="en-US" sz="4800" b="1" dirty="0" smtClean="0"/>
              <a:t> 39: </a:t>
            </a:r>
            <a:r>
              <a:rPr lang="en-US" sz="4800" b="1" dirty="0" err="1" smtClean="0"/>
              <a:t>Văn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bản</a:t>
            </a:r>
            <a:r>
              <a:rPr lang="en-US" sz="4800" b="1" dirty="0" smtClean="0"/>
              <a:t>:</a:t>
            </a:r>
            <a:br>
              <a:rPr lang="en-US" sz="4800" b="1" dirty="0" smtClean="0"/>
            </a:br>
            <a:r>
              <a:rPr lang="en-US" sz="4800" b="1" dirty="0" smtClean="0"/>
              <a:t>THẦY</a:t>
            </a:r>
            <a:r>
              <a:rPr lang="vi-VN" sz="4800" b="1" dirty="0" smtClean="0"/>
              <a:t> </a:t>
            </a:r>
            <a:r>
              <a:rPr lang="vi-VN" sz="4800" b="1" dirty="0"/>
              <a:t>BÓI XEM VOI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 (</a:t>
            </a:r>
            <a:r>
              <a:rPr lang="en-US" sz="4800" dirty="0" err="1" smtClean="0"/>
              <a:t>Truyện</a:t>
            </a:r>
            <a:r>
              <a:rPr lang="en-US" sz="4800" dirty="0" smtClean="0"/>
              <a:t> </a:t>
            </a:r>
            <a:r>
              <a:rPr lang="en-US" sz="4800" dirty="0" err="1" smtClean="0"/>
              <a:t>ngụ</a:t>
            </a:r>
            <a:r>
              <a:rPr lang="en-US" sz="4800" dirty="0" smtClean="0"/>
              <a:t> </a:t>
            </a:r>
            <a:r>
              <a:rPr lang="en-US" sz="4800" dirty="0" err="1" smtClean="0"/>
              <a:t>ngôn</a:t>
            </a:r>
            <a:r>
              <a:rPr lang="en-US" sz="4800" dirty="0" smtClean="0"/>
              <a:t>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122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143000"/>
            <a:ext cx="8458200" cy="5410200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Bố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cục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vi-VN" dirty="0">
                <a:solidFill>
                  <a:srgbClr val="FF0000"/>
                </a:solidFill>
              </a:rPr>
              <a:t>3 </a:t>
            </a:r>
            <a:r>
              <a:rPr lang="en-US" dirty="0" err="1">
                <a:solidFill>
                  <a:srgbClr val="FF0000"/>
                </a:solidFill>
              </a:rPr>
              <a:t>phần</a:t>
            </a:r>
            <a:endParaRPr lang="en-US" dirty="0">
              <a:solidFill>
                <a:srgbClr val="FF0000"/>
              </a:solidFill>
            </a:endParaRPr>
          </a:p>
          <a:p>
            <a:pPr algn="l"/>
            <a:r>
              <a:rPr lang="vi-VN" dirty="0">
                <a:solidFill>
                  <a:srgbClr val="002060"/>
                </a:solidFill>
              </a:rPr>
              <a:t>+ </a:t>
            </a:r>
            <a:r>
              <a:rPr lang="en-US" dirty="0" err="1">
                <a:solidFill>
                  <a:srgbClr val="002060"/>
                </a:solidFill>
              </a:rPr>
              <a:t>Phần</a:t>
            </a:r>
            <a:r>
              <a:rPr lang="en-US" dirty="0">
                <a:solidFill>
                  <a:srgbClr val="002060"/>
                </a:solidFill>
              </a:rPr>
              <a:t> 1:Từ </a:t>
            </a:r>
            <a:r>
              <a:rPr lang="en-US" dirty="0" err="1">
                <a:solidFill>
                  <a:srgbClr val="002060"/>
                </a:solidFill>
              </a:rPr>
              <a:t>đầu</a:t>
            </a:r>
            <a:r>
              <a:rPr lang="en-US" dirty="0">
                <a:solidFill>
                  <a:srgbClr val="002060"/>
                </a:solidFill>
              </a:rPr>
              <a:t> -&gt; </a:t>
            </a:r>
            <a:r>
              <a:rPr lang="en-US" dirty="0" err="1">
                <a:solidFill>
                  <a:srgbClr val="002060"/>
                </a:solidFill>
              </a:rPr>
              <a:t>sờ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đuôi</a:t>
            </a:r>
            <a:r>
              <a:rPr lang="vi-VN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các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thầy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bói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voi</a:t>
            </a:r>
            <a:r>
              <a:rPr lang="vi-VN" dirty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vi-VN" dirty="0">
                <a:solidFill>
                  <a:srgbClr val="002060"/>
                </a:solidFill>
              </a:rPr>
              <a:t>+ </a:t>
            </a:r>
            <a:r>
              <a:rPr lang="en-US" dirty="0" err="1">
                <a:solidFill>
                  <a:srgbClr val="002060"/>
                </a:solidFill>
              </a:rPr>
              <a:t>Phần</a:t>
            </a:r>
            <a:r>
              <a:rPr lang="en-US" dirty="0">
                <a:solidFill>
                  <a:srgbClr val="002060"/>
                </a:solidFill>
              </a:rPr>
              <a:t> 2: </a:t>
            </a:r>
            <a:r>
              <a:rPr lang="en-US" dirty="0" err="1" smtClean="0">
                <a:solidFill>
                  <a:srgbClr val="002060"/>
                </a:solidFill>
              </a:rPr>
              <a:t>Tiếp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theo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-&gt;</a:t>
            </a:r>
            <a:r>
              <a:rPr lang="vi-VN" dirty="0">
                <a:solidFill>
                  <a:srgbClr val="002060"/>
                </a:solidFill>
              </a:rPr>
              <a:t> chổi </a:t>
            </a:r>
            <a:r>
              <a:rPr lang="en-US" dirty="0" err="1">
                <a:solidFill>
                  <a:srgbClr val="002060"/>
                </a:solidFill>
              </a:rPr>
              <a:t>sê</a:t>
            </a:r>
            <a:r>
              <a:rPr lang="en-US" dirty="0">
                <a:solidFill>
                  <a:srgbClr val="002060"/>
                </a:solidFill>
              </a:rPr>
              <a:t>̉ </a:t>
            </a:r>
            <a:r>
              <a:rPr lang="en-US" dirty="0" err="1">
                <a:solidFill>
                  <a:srgbClr val="002060"/>
                </a:solidFill>
              </a:rPr>
              <a:t>cùn</a:t>
            </a:r>
            <a:r>
              <a:rPr lang="vi-VN" dirty="0">
                <a:solidFill>
                  <a:srgbClr val="002060"/>
                </a:solidFill>
              </a:rPr>
              <a:t>: c</a:t>
            </a:r>
            <a:r>
              <a:rPr lang="en-US" dirty="0" err="1">
                <a:solidFill>
                  <a:srgbClr val="002060"/>
                </a:solidFill>
              </a:rPr>
              <a:t>ác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thầy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bói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phán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voi</a:t>
            </a:r>
            <a:r>
              <a:rPr lang="vi-VN" dirty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pPr algn="l"/>
            <a:r>
              <a:rPr lang="vi-VN" dirty="0">
                <a:solidFill>
                  <a:srgbClr val="002060"/>
                </a:solidFill>
              </a:rPr>
              <a:t>+ </a:t>
            </a:r>
            <a:r>
              <a:rPr lang="en-US" dirty="0" err="1">
                <a:solidFill>
                  <a:srgbClr val="002060"/>
                </a:solidFill>
              </a:rPr>
              <a:t>Phần</a:t>
            </a:r>
            <a:r>
              <a:rPr lang="en-US" dirty="0">
                <a:solidFill>
                  <a:srgbClr val="002060"/>
                </a:solidFill>
              </a:rPr>
              <a:t> 3: </a:t>
            </a:r>
            <a:r>
              <a:rPr lang="en-US" dirty="0" err="1">
                <a:solidFill>
                  <a:srgbClr val="002060"/>
                </a:solidFill>
              </a:rPr>
              <a:t>Phần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còn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lại</a:t>
            </a:r>
            <a:r>
              <a:rPr lang="vi-VN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kết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quả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của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việc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xem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voi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05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685801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THẢO LUẬN NHÓM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362200"/>
            <a:ext cx="8458200" cy="4191000"/>
          </a:xfrm>
        </p:spPr>
        <p:txBody>
          <a:bodyPr/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Nhóm</a:t>
            </a:r>
            <a:r>
              <a:rPr lang="en-US" dirty="0">
                <a:solidFill>
                  <a:srgbClr val="FF0000"/>
                </a:solidFill>
              </a:rPr>
              <a:t> 1: </a:t>
            </a:r>
            <a:r>
              <a:rPr lang="en-US" dirty="0" err="1">
                <a:solidFill>
                  <a:schemeClr val="tx1"/>
                </a:solidFill>
              </a:rPr>
              <a:t>Tìm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hiểu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hoàn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cảnh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xem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voi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cách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xem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voi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của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năm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ông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thầy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bói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rgbClr val="FF0000"/>
                </a:solidFill>
              </a:rPr>
              <a:t>Nhóm 2, 3: </a:t>
            </a:r>
            <a:r>
              <a:rPr lang="en-US" dirty="0">
                <a:solidFill>
                  <a:schemeClr val="tx1"/>
                </a:solidFill>
              </a:rPr>
              <a:t>Tìm </a:t>
            </a:r>
            <a:r>
              <a:rPr lang="en-US" dirty="0" err="1">
                <a:solidFill>
                  <a:schemeClr val="tx1"/>
                </a:solidFill>
              </a:rPr>
              <a:t>hiểu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lời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phán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voi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của các thầy bói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Nhóm </a:t>
            </a:r>
            <a:r>
              <a:rPr lang="en-US" dirty="0">
                <a:solidFill>
                  <a:srgbClr val="FF0000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Tìm </a:t>
            </a:r>
            <a:r>
              <a:rPr lang="en-US" dirty="0" err="1">
                <a:solidFill>
                  <a:schemeClr val="tx1"/>
                </a:solidFill>
              </a:rPr>
              <a:t>hiểu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kết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quả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của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cuộc </a:t>
            </a:r>
            <a:r>
              <a:rPr lang="en-US" dirty="0" err="1">
                <a:solidFill>
                  <a:schemeClr val="tx1"/>
                </a:solidFill>
              </a:rPr>
              <a:t>xem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voi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685801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THẢO LUẬN NHÓM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362200"/>
            <a:ext cx="8458200" cy="1536032"/>
          </a:xfrm>
        </p:spPr>
        <p:txBody>
          <a:bodyPr/>
          <a:lstStyle/>
          <a:p>
            <a:pPr algn="l"/>
            <a:r>
              <a:rPr lang="en-US" dirty="0" err="1">
                <a:solidFill>
                  <a:srgbClr val="FF0000"/>
                </a:solidFill>
              </a:rPr>
              <a:t>Nhóm</a:t>
            </a:r>
            <a:r>
              <a:rPr lang="en-US" dirty="0">
                <a:solidFill>
                  <a:srgbClr val="FF0000"/>
                </a:solidFill>
              </a:rPr>
              <a:t> 1: </a:t>
            </a:r>
            <a:r>
              <a:rPr lang="en-US" dirty="0" err="1">
                <a:solidFill>
                  <a:schemeClr val="tx1"/>
                </a:solidFill>
              </a:rPr>
              <a:t>Tìm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hiểu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hoàn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cảnh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xem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voi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cách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xem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voi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của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năm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ông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thầy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bói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685801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THẢO LUẬN NHÓM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362200"/>
            <a:ext cx="8458200" cy="1391653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Nhóm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2, 3: </a:t>
            </a:r>
            <a:r>
              <a:rPr lang="en-US" dirty="0">
                <a:solidFill>
                  <a:schemeClr val="tx1"/>
                </a:solidFill>
              </a:rPr>
              <a:t>Tìm </a:t>
            </a:r>
            <a:r>
              <a:rPr lang="en-US" dirty="0" err="1">
                <a:solidFill>
                  <a:schemeClr val="tx1"/>
                </a:solidFill>
              </a:rPr>
              <a:t>hiểu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lời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phán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về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voi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của các thầy bói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685801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THẢO LUẬN NHÓM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4843" y="2155826"/>
            <a:ext cx="8458200" cy="1325311"/>
          </a:xfrm>
        </p:spPr>
        <p:txBody>
          <a:bodyPr/>
          <a:lstStyle/>
          <a:p>
            <a:pPr algn="l"/>
            <a:r>
              <a:rPr lang="en-US" dirty="0" err="1" smtClean="0">
                <a:solidFill>
                  <a:srgbClr val="FF0000"/>
                </a:solidFill>
              </a:rPr>
              <a:t>Nhóm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4: </a:t>
            </a:r>
            <a:r>
              <a:rPr lang="en-US" dirty="0">
                <a:solidFill>
                  <a:schemeClr val="tx1"/>
                </a:solidFill>
              </a:rPr>
              <a:t>Tìm </a:t>
            </a:r>
            <a:r>
              <a:rPr lang="en-US" dirty="0" err="1">
                <a:solidFill>
                  <a:schemeClr val="tx1"/>
                </a:solidFill>
              </a:rPr>
              <a:t>hiểu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kết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quả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của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cuộc </a:t>
            </a:r>
            <a:r>
              <a:rPr lang="en-US" dirty="0" err="1">
                <a:solidFill>
                  <a:schemeClr val="tx1"/>
                </a:solidFill>
              </a:rPr>
              <a:t>xem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voi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6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1752600" y="1676400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2514600" y="2819400"/>
            <a:ext cx="45720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endParaRPr lang="en-US" alt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228600"/>
            <a:ext cx="883920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3352800" y="685800"/>
            <a:ext cx="5486400" cy="660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III. TỔNG KẾT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7652" name="Oval 6"/>
          <p:cNvSpPr>
            <a:spLocks noChangeArrowheads="1"/>
          </p:cNvSpPr>
          <p:nvPr/>
        </p:nvSpPr>
        <p:spPr bwMode="auto">
          <a:xfrm>
            <a:off x="1981200" y="2006600"/>
            <a:ext cx="3276600" cy="11938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1. </a:t>
            </a:r>
            <a:r>
              <a:rPr lang="en-US" sz="24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Nghệ</a:t>
            </a: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thuật</a:t>
            </a: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6705600" y="2362200"/>
            <a:ext cx="31242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Nội</a:t>
            </a:r>
            <a:r>
              <a:rPr lang="en-US" sz="24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dung:</a:t>
            </a:r>
            <a:r>
              <a:rPr 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GB" sz="2400" u="sng" dirty="0">
              <a:solidFill>
                <a:prstClr val="black"/>
              </a:solidFill>
            </a:endParaRPr>
          </a:p>
        </p:txBody>
      </p:sp>
      <p:grpSp>
        <p:nvGrpSpPr>
          <p:cNvPr id="27654" name="Rectangle 8"/>
          <p:cNvGrpSpPr>
            <a:grpSpLocks/>
          </p:cNvGrpSpPr>
          <p:nvPr/>
        </p:nvGrpSpPr>
        <p:grpSpPr bwMode="auto">
          <a:xfrm>
            <a:off x="1663700" y="4029075"/>
            <a:ext cx="2006600" cy="2616200"/>
            <a:chOff x="88" y="2538"/>
            <a:chExt cx="1264" cy="1648"/>
          </a:xfrm>
        </p:grpSpPr>
        <p:pic>
          <p:nvPicPr>
            <p:cNvPr id="17416" name="Rectangl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" y="2538"/>
              <a:ext cx="1264" cy="1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96" y="2544"/>
              <a:ext cx="1248" cy="16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Char char="-"/>
              </a:pP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Xây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dựng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tình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huống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độc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đáo,hấp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latin typeface="Times New Roman" panose="02020603050405020304" pitchFamily="18" charset="0"/>
                </a:rPr>
                <a:t>dẫn</a:t>
              </a:r>
              <a:r>
                <a:rPr lang="en-US" sz="24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..</a:t>
              </a:r>
            </a:p>
            <a:p>
              <a:pPr eaLnBrk="1" hangingPunct="1">
                <a:buFontTx/>
                <a:buChar char="-"/>
              </a:pPr>
              <a:endParaRPr lang="en-GB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3810000" y="4038600"/>
            <a:ext cx="1981200" cy="2590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tả,biện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von.</a:t>
            </a:r>
          </a:p>
          <a:p>
            <a:pPr eaLnBrk="1" hangingPunct="1"/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thuât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GB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GB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6" name="Rectangle 10"/>
          <p:cNvSpPr>
            <a:spLocks noChangeArrowheads="1"/>
          </p:cNvSpPr>
          <p:nvPr/>
        </p:nvSpPr>
        <p:spPr bwMode="auto">
          <a:xfrm>
            <a:off x="6096000" y="4038600"/>
            <a:ext cx="1905000" cy="2590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Phê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voi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thầy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657" name="Rectangle 11"/>
          <p:cNvSpPr>
            <a:spLocks noChangeArrowheads="1"/>
          </p:cNvSpPr>
          <p:nvPr/>
        </p:nvSpPr>
        <p:spPr bwMode="auto">
          <a:xfrm>
            <a:off x="8229600" y="4038600"/>
            <a:ext cx="2133600" cy="2590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Khuyên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nhủ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xét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lang="en-GB" sz="2400" dirty="0">
              <a:solidFill>
                <a:prstClr val="black"/>
              </a:solidFill>
            </a:endParaRPr>
          </a:p>
        </p:txBody>
      </p:sp>
      <p:cxnSp>
        <p:nvCxnSpPr>
          <p:cNvPr id="27658" name="Straight Arrow Connector 15"/>
          <p:cNvCxnSpPr>
            <a:cxnSpLocks noChangeShapeType="1"/>
            <a:stCxn id="27651" idx="2"/>
            <a:endCxn id="27652" idx="0"/>
          </p:cNvCxnSpPr>
          <p:nvPr/>
        </p:nvCxnSpPr>
        <p:spPr bwMode="auto">
          <a:xfrm flipH="1">
            <a:off x="3619500" y="1346200"/>
            <a:ext cx="2476500" cy="660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9" name="Straight Arrow Connector 17"/>
          <p:cNvCxnSpPr>
            <a:cxnSpLocks noChangeShapeType="1"/>
            <a:stCxn id="27651" idx="2"/>
            <a:endCxn id="27653" idx="0"/>
          </p:cNvCxnSpPr>
          <p:nvPr/>
        </p:nvCxnSpPr>
        <p:spPr bwMode="auto">
          <a:xfrm>
            <a:off x="6096000" y="1346200"/>
            <a:ext cx="2171700" cy="1016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0" name="Straight Arrow Connector 19"/>
          <p:cNvCxnSpPr>
            <a:cxnSpLocks noChangeShapeType="1"/>
            <a:stCxn id="27652" idx="4"/>
          </p:cNvCxnSpPr>
          <p:nvPr/>
        </p:nvCxnSpPr>
        <p:spPr bwMode="auto">
          <a:xfrm flipH="1">
            <a:off x="2667000" y="3200400"/>
            <a:ext cx="95250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Straight Arrow Connector 21"/>
          <p:cNvCxnSpPr>
            <a:cxnSpLocks noChangeShapeType="1"/>
            <a:stCxn id="27652" idx="4"/>
          </p:cNvCxnSpPr>
          <p:nvPr/>
        </p:nvCxnSpPr>
        <p:spPr bwMode="auto">
          <a:xfrm>
            <a:off x="3619500" y="3200400"/>
            <a:ext cx="914400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Straight Arrow Connector 23"/>
          <p:cNvCxnSpPr>
            <a:cxnSpLocks noChangeShapeType="1"/>
          </p:cNvCxnSpPr>
          <p:nvPr/>
        </p:nvCxnSpPr>
        <p:spPr bwMode="auto">
          <a:xfrm rot="5400000">
            <a:off x="7258050" y="3028950"/>
            <a:ext cx="762000" cy="1257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Straight Arrow Connector 25"/>
          <p:cNvCxnSpPr>
            <a:cxnSpLocks noChangeShapeType="1"/>
          </p:cNvCxnSpPr>
          <p:nvPr/>
        </p:nvCxnSpPr>
        <p:spPr bwMode="auto">
          <a:xfrm rot="16200000" flipH="1">
            <a:off x="8420100" y="3124200"/>
            <a:ext cx="762000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9642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9,1394261993,C:\Documents and Settings\Admin\Desktop\Ếch ngồi đáy giếng\Media.ppcx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402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Times New Roman</vt:lpstr>
      <vt:lpstr>1_Office Theme</vt:lpstr>
      <vt:lpstr>5_Office Theme</vt:lpstr>
      <vt:lpstr>4_Office Theme</vt:lpstr>
      <vt:lpstr>10_Office Theme</vt:lpstr>
      <vt:lpstr>6_Office Theme</vt:lpstr>
      <vt:lpstr>8_Office Theme</vt:lpstr>
      <vt:lpstr>7_Office Theme</vt:lpstr>
      <vt:lpstr>9_Office Theme</vt:lpstr>
      <vt:lpstr>PowerPoint Presentation</vt:lpstr>
      <vt:lpstr>Tiết 39: Văn bản: THẦY BÓI XEM VOI  (Truyện ngụ ngôn)</vt:lpstr>
      <vt:lpstr>PowerPoint Presentation</vt:lpstr>
      <vt:lpstr>THẢO LUẬN NHÓM</vt:lpstr>
      <vt:lpstr>THẢO LUẬN NHÓM</vt:lpstr>
      <vt:lpstr>THẢO LUẬN NHÓM</vt:lpstr>
      <vt:lpstr>THẢO LUẬN NHÓM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</cp:revision>
  <dcterms:created xsi:type="dcterms:W3CDTF">2020-11-12T11:40:53Z</dcterms:created>
  <dcterms:modified xsi:type="dcterms:W3CDTF">2020-11-12T13:56:54Z</dcterms:modified>
</cp:coreProperties>
</file>